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4" r:id="rId18"/>
    <p:sldId id="277" r:id="rId19"/>
    <p:sldId id="278" r:id="rId20"/>
    <p:sldId id="279" r:id="rId21"/>
    <p:sldId id="280" r:id="rId22"/>
    <p:sldId id="281" r:id="rId23"/>
    <p:sldId id="282" r:id="rId24"/>
  </p:sldIdLst>
  <p:sldSz cx="12192000" cy="6858000"/>
  <p:notesSz cx="6858000" cy="9144000"/>
  <p:embeddedFontLst>
    <p:embeddedFont>
      <p:font typeface="Gill Sans" panose="020B0604020202020204" charset="0"/>
      <p:regular r:id="rId26"/>
      <p:bold r:id="rId27"/>
    </p:embeddedFont>
    <p:embeddedFont>
      <p:font typeface="Tahoma" panose="020B0604030504040204" pitchFamily="3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iTw0httFyViBNalu96InwHuRuR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21FEF3-00C8-455E-B0C2-C0451A497921}">
  <a:tblStyle styleId="{0D21FEF3-00C8-455E-B0C2-C0451A497921}" styleName="Table_0">
    <a:wholeTbl>
      <a:tcTxStyle b="off" i="off">
        <a:font>
          <a:latin typeface="Gill Sans MT"/>
          <a:ea typeface="Gill Sans MT"/>
          <a:cs typeface="Gill Sans M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tta sruthi" userId="cc276c736dd3f662" providerId="LiveId" clId="{2CDDE3D6-447A-47A9-A00B-9B14D34FFAC5}"/>
    <pc:docChg chg="undo custSel modSld">
      <pc:chgData name="potta sruthi" userId="cc276c736dd3f662" providerId="LiveId" clId="{2CDDE3D6-447A-47A9-A00B-9B14D34FFAC5}" dt="2024-04-07T05:22:18.031" v="2" actId="14100"/>
      <pc:docMkLst>
        <pc:docMk/>
      </pc:docMkLst>
      <pc:sldChg chg="modSp mod">
        <pc:chgData name="potta sruthi" userId="cc276c736dd3f662" providerId="LiveId" clId="{2CDDE3D6-447A-47A9-A00B-9B14D34FFAC5}" dt="2024-04-07T05:22:18.031" v="2" actId="14100"/>
        <pc:sldMkLst>
          <pc:docMk/>
          <pc:sldMk cId="0" sldId="279"/>
        </pc:sldMkLst>
        <pc:picChg chg="mod">
          <ac:chgData name="potta sruthi" userId="cc276c736dd3f662" providerId="LiveId" clId="{2CDDE3D6-447A-47A9-A00B-9B14D34FFAC5}" dt="2024-04-07T05:22:18.031" v="2" actId="14100"/>
          <ac:picMkLst>
            <pc:docMk/>
            <pc:sldMk cId="0" sldId="279"/>
            <ac:picMk id="395" creationId="{00000000-0000-0000-0000-000000000000}"/>
          </ac:picMkLst>
        </pc:picChg>
      </pc:sldChg>
      <pc:sldChg chg="modSp mod">
        <pc:chgData name="potta sruthi" userId="cc276c736dd3f662" providerId="LiveId" clId="{2CDDE3D6-447A-47A9-A00B-9B14D34FFAC5}" dt="2024-04-07T05:21:36.922" v="1" actId="1076"/>
        <pc:sldMkLst>
          <pc:docMk/>
          <pc:sldMk cId="0" sldId="281"/>
        </pc:sldMkLst>
        <pc:spChg chg="mod">
          <ac:chgData name="potta sruthi" userId="cc276c736dd3f662" providerId="LiveId" clId="{2CDDE3D6-447A-47A9-A00B-9B14D34FFAC5}" dt="2024-04-07T05:21:36.922" v="1" actId="1076"/>
          <ac:spMkLst>
            <pc:docMk/>
            <pc:sldMk cId="0" sldId="281"/>
            <ac:spMk id="41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d58dbf7f9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d58dbf7f9_1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26d58dbf7f9_1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
        <p:cNvGrpSpPr/>
        <p:nvPr/>
      </p:nvGrpSpPr>
      <p:grpSpPr>
        <a:xfrm>
          <a:off x="0" y="0"/>
          <a:ext cx="0" cy="0"/>
          <a:chOff x="0" y="0"/>
          <a:chExt cx="0" cy="0"/>
        </a:xfrm>
      </p:grpSpPr>
      <p:sp>
        <p:nvSpPr>
          <p:cNvPr id="16" name="Google Shape;16;p2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4"/>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8" name="Google Shape;18;p24"/>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19" name="Google Shape;19;p2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7" name="Google Shape;77;p3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34"/>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34"/>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3" name="Google Shape;83;p3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2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6"/>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9" name="Google Shape;29;p2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32"/>
        <p:cNvGrpSpPr/>
        <p:nvPr/>
      </p:nvGrpSpPr>
      <p:grpSpPr>
        <a:xfrm>
          <a:off x="0" y="0"/>
          <a:ext cx="0" cy="0"/>
          <a:chOff x="0" y="0"/>
          <a:chExt cx="0" cy="0"/>
        </a:xfrm>
      </p:grpSpPr>
      <p:sp>
        <p:nvSpPr>
          <p:cNvPr id="33" name="Google Shape;33;p27"/>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7"/>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35" name="Google Shape;35;p2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38"/>
        <p:cNvGrpSpPr/>
        <p:nvPr/>
      </p:nvGrpSpPr>
      <p:grpSpPr>
        <a:xfrm>
          <a:off x="0" y="0"/>
          <a:ext cx="0" cy="0"/>
          <a:chOff x="0" y="0"/>
          <a:chExt cx="0" cy="0"/>
        </a:xfrm>
      </p:grpSpPr>
      <p:sp>
        <p:nvSpPr>
          <p:cNvPr id="39" name="Google Shape;39;p28"/>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28"/>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41" name="Google Shape;41;p2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9"/>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6" name="Google Shape;46;p29"/>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7" name="Google Shape;47;p29"/>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8" name="Google Shape;48;p29"/>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9" name="Google Shape;49;p2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52" name="Google Shape;52;p2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1"/>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1"/>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1"/>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62" name="Google Shape;62;p31"/>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63" name="Google Shape;63;p3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1"/>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32"/>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2"/>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2"/>
          <p:cNvSpPr>
            <a:spLocks noGrp="1"/>
          </p:cNvSpPr>
          <p:nvPr>
            <p:ph type="pic" idx="2"/>
          </p:nvPr>
        </p:nvSpPr>
        <p:spPr>
          <a:xfrm>
            <a:off x="6095999" y="0"/>
            <a:ext cx="6102097" cy="6858000"/>
          </a:xfrm>
          <a:prstGeom prst="rect">
            <a:avLst/>
          </a:prstGeom>
          <a:solidFill>
            <a:srgbClr val="BFBFBF"/>
          </a:solidFill>
          <a:ln>
            <a:noFill/>
          </a:ln>
        </p:spPr>
      </p:sp>
      <p:sp>
        <p:nvSpPr>
          <p:cNvPr id="70" name="Google Shape;70;p32"/>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1" name="Google Shape;71;p3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3"/>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12" name="Google Shape;12;p2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2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2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ixabay.com/en/network-iot-internet-of-things-782707/"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hyperlink" Target="https://ijarsct.co.in/Paper954.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title"/>
          </p:nvPr>
        </p:nvSpPr>
        <p:spPr>
          <a:xfrm>
            <a:off x="765544" y="2188883"/>
            <a:ext cx="10737704" cy="1150881"/>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0" lvl="0" indent="0" algn="ctr" rtl="0">
              <a:lnSpc>
                <a:spcPct val="90000"/>
              </a:lnSpc>
              <a:spcBef>
                <a:spcPts val="0"/>
              </a:spcBef>
              <a:spcAft>
                <a:spcPts val="0"/>
              </a:spcAft>
              <a:buClr>
                <a:schemeClr val="dk1"/>
              </a:buClr>
              <a:buSzPct val="100000"/>
              <a:buFont typeface="Times New Roman"/>
              <a:buNone/>
            </a:pPr>
            <a:r>
              <a:rPr lang="en-US" sz="4000" b="1">
                <a:solidFill>
                  <a:schemeClr val="dk1"/>
                </a:solidFill>
                <a:latin typeface="Times New Roman"/>
                <a:ea typeface="Times New Roman"/>
                <a:cs typeface="Times New Roman"/>
                <a:sym typeface="Times New Roman"/>
              </a:rPr>
              <a:t>IOT BASED AUTHORIZED DRIVING SYSTEM</a:t>
            </a:r>
            <a:endParaRPr/>
          </a:p>
        </p:txBody>
      </p:sp>
      <p:sp>
        <p:nvSpPr>
          <p:cNvPr id="91" name="Google Shape;91;p1"/>
          <p:cNvSpPr txBox="1">
            <a:spLocks noGrp="1"/>
          </p:cNvSpPr>
          <p:nvPr>
            <p:ph type="body" idx="1"/>
          </p:nvPr>
        </p:nvSpPr>
        <p:spPr>
          <a:xfrm>
            <a:off x="1259921" y="3253674"/>
            <a:ext cx="6791010" cy="390674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00"/>
              <a:buNone/>
            </a:pPr>
            <a:r>
              <a:rPr lang="en-US" sz="2400" b="1" dirty="0">
                <a:solidFill>
                  <a:srgbClr val="958545"/>
                </a:solidFill>
                <a:latin typeface="Times New Roman"/>
                <a:ea typeface="Times New Roman"/>
                <a:cs typeface="Times New Roman"/>
                <a:sym typeface="Times New Roman"/>
              </a:rPr>
              <a:t>                                         </a:t>
            </a:r>
            <a:endParaRPr dirty="0"/>
          </a:p>
          <a:p>
            <a:pPr marL="0" lvl="0" indent="0" algn="l" rtl="0">
              <a:lnSpc>
                <a:spcPct val="100000"/>
              </a:lnSpc>
              <a:spcBef>
                <a:spcPts val="1000"/>
              </a:spcBef>
              <a:spcAft>
                <a:spcPts val="0"/>
              </a:spcAft>
              <a:buSzPts val="2400"/>
              <a:buNone/>
            </a:pPr>
            <a:r>
              <a:rPr lang="en-US" sz="2400" b="1" dirty="0">
                <a:solidFill>
                  <a:srgbClr val="958545"/>
                </a:solidFill>
                <a:latin typeface="Times New Roman"/>
                <a:ea typeface="Times New Roman"/>
                <a:cs typeface="Times New Roman"/>
                <a:sym typeface="Times New Roman"/>
              </a:rPr>
              <a:t>                                              </a:t>
            </a:r>
            <a:r>
              <a:rPr lang="en-US" sz="2400" b="1" dirty="0">
                <a:solidFill>
                  <a:schemeClr val="dk1"/>
                </a:solidFill>
                <a:latin typeface="Times New Roman"/>
                <a:ea typeface="Times New Roman"/>
                <a:cs typeface="Times New Roman"/>
                <a:sym typeface="Times New Roman"/>
              </a:rPr>
              <a:t>Project </a:t>
            </a:r>
            <a:r>
              <a:rPr lang="en-US" sz="2400" b="1" dirty="0" err="1">
                <a:solidFill>
                  <a:schemeClr val="dk1"/>
                </a:solidFill>
                <a:latin typeface="Times New Roman"/>
                <a:ea typeface="Times New Roman"/>
                <a:cs typeface="Times New Roman"/>
                <a:sym typeface="Times New Roman"/>
              </a:rPr>
              <a:t>Batch_No</a:t>
            </a:r>
            <a:r>
              <a:rPr lang="en-US" sz="2400" b="1" dirty="0">
                <a:solidFill>
                  <a:schemeClr val="dk1"/>
                </a:solidFill>
                <a:latin typeface="Times New Roman"/>
                <a:ea typeface="Times New Roman"/>
                <a:cs typeface="Times New Roman"/>
                <a:sym typeface="Times New Roman"/>
              </a:rPr>
              <a:t>: 25</a:t>
            </a:r>
            <a:endParaRPr sz="2400" u="sng" dirty="0">
              <a:solidFill>
                <a:schemeClr val="dk1"/>
              </a:solidFill>
              <a:latin typeface="Times New Roman"/>
              <a:ea typeface="Times New Roman"/>
              <a:cs typeface="Times New Roman"/>
              <a:sym typeface="Times New Roman"/>
            </a:endParaRPr>
          </a:p>
          <a:p>
            <a:pPr marL="0" lvl="0" indent="0" algn="l" rtl="0">
              <a:lnSpc>
                <a:spcPct val="100000"/>
              </a:lnSpc>
              <a:spcBef>
                <a:spcPts val="1000"/>
              </a:spcBef>
              <a:spcAft>
                <a:spcPts val="0"/>
              </a:spcAft>
              <a:buSzPts val="2400"/>
              <a:buNone/>
            </a:pPr>
            <a:r>
              <a:rPr lang="en-US" sz="2400" b="1" u="sng" dirty="0">
                <a:solidFill>
                  <a:srgbClr val="C00000"/>
                </a:solidFill>
                <a:latin typeface="Times New Roman" panose="02020603050405020304" pitchFamily="18" charset="0"/>
                <a:ea typeface="Tahoma"/>
                <a:cs typeface="Times New Roman" panose="02020603050405020304" pitchFamily="18" charset="0"/>
                <a:sym typeface="Tahoma"/>
              </a:rPr>
              <a:t>Presented By:</a:t>
            </a:r>
            <a:r>
              <a:rPr lang="en-US" sz="2400" b="1" dirty="0">
                <a:solidFill>
                  <a:srgbClr val="C00000"/>
                </a:solidFill>
                <a:latin typeface="Times New Roman" panose="02020603050405020304" pitchFamily="18" charset="0"/>
                <a:ea typeface="Tahoma"/>
                <a:cs typeface="Times New Roman" panose="02020603050405020304" pitchFamily="18" charset="0"/>
                <a:sym typeface="Tahoma"/>
              </a:rPr>
              <a:t> </a:t>
            </a:r>
            <a:endParaRPr dirty="0">
              <a:solidFill>
                <a:srgbClr val="C00000"/>
              </a:solidFill>
              <a:latin typeface="Times New Roman" panose="02020603050405020304" pitchFamily="18" charset="0"/>
              <a:cs typeface="Times New Roman" panose="02020603050405020304" pitchFamily="18" charset="0"/>
            </a:endParaRPr>
          </a:p>
          <a:p>
            <a:pPr marL="0" lvl="0" indent="0" algn="l" rtl="0">
              <a:lnSpc>
                <a:spcPct val="100000"/>
              </a:lnSpc>
              <a:spcBef>
                <a:spcPts val="1000"/>
              </a:spcBef>
              <a:spcAft>
                <a:spcPts val="0"/>
              </a:spcAft>
              <a:buSzPts val="2400"/>
              <a:buNone/>
            </a:pPr>
            <a:r>
              <a:rPr lang="en-US" sz="2400" dirty="0">
                <a:solidFill>
                  <a:schemeClr val="dk1"/>
                </a:solidFill>
                <a:latin typeface="Tahoma"/>
                <a:ea typeface="Tahoma"/>
                <a:cs typeface="Tahoma"/>
                <a:sym typeface="Tahoma"/>
              </a:rPr>
              <a:t>V </a:t>
            </a:r>
            <a:r>
              <a:rPr lang="en-US" sz="2400" dirty="0" err="1">
                <a:solidFill>
                  <a:schemeClr val="dk1"/>
                </a:solidFill>
                <a:latin typeface="Tahoma"/>
                <a:ea typeface="Tahoma"/>
                <a:cs typeface="Tahoma"/>
                <a:sym typeface="Tahoma"/>
              </a:rPr>
              <a:t>Ramalakshmi</a:t>
            </a:r>
            <a:r>
              <a:rPr lang="en-US" sz="2400" dirty="0">
                <a:solidFill>
                  <a:schemeClr val="dk1"/>
                </a:solidFill>
                <a:latin typeface="Tahoma"/>
                <a:ea typeface="Tahoma"/>
                <a:cs typeface="Tahoma"/>
                <a:sym typeface="Tahoma"/>
              </a:rPr>
              <a:t> (20A51A12C0)</a:t>
            </a:r>
            <a:endParaRPr dirty="0"/>
          </a:p>
          <a:p>
            <a:pPr marL="0" lvl="0" indent="0" algn="l" rtl="0">
              <a:lnSpc>
                <a:spcPct val="100000"/>
              </a:lnSpc>
              <a:spcBef>
                <a:spcPts val="1000"/>
              </a:spcBef>
              <a:spcAft>
                <a:spcPts val="0"/>
              </a:spcAft>
              <a:buSzPts val="2400"/>
              <a:buNone/>
            </a:pPr>
            <a:r>
              <a:rPr lang="en-US" sz="2400" dirty="0">
                <a:solidFill>
                  <a:schemeClr val="dk1"/>
                </a:solidFill>
                <a:latin typeface="Tahoma"/>
                <a:ea typeface="Tahoma"/>
                <a:cs typeface="Tahoma"/>
                <a:sym typeface="Tahoma"/>
              </a:rPr>
              <a:t>V Hemanth </a:t>
            </a:r>
            <a:r>
              <a:rPr lang="en-US" sz="2400" dirty="0" err="1">
                <a:solidFill>
                  <a:schemeClr val="dk1"/>
                </a:solidFill>
                <a:latin typeface="Tahoma"/>
                <a:ea typeface="Tahoma"/>
                <a:cs typeface="Tahoma"/>
                <a:sym typeface="Tahoma"/>
              </a:rPr>
              <a:t>raju</a:t>
            </a:r>
            <a:r>
              <a:rPr lang="en-US" sz="2400" dirty="0">
                <a:solidFill>
                  <a:schemeClr val="dk1"/>
                </a:solidFill>
                <a:latin typeface="Tahoma"/>
                <a:ea typeface="Tahoma"/>
                <a:cs typeface="Tahoma"/>
                <a:sym typeface="Tahoma"/>
              </a:rPr>
              <a:t> (21A55A1211)</a:t>
            </a:r>
            <a:endParaRPr dirty="0"/>
          </a:p>
          <a:p>
            <a:pPr marL="0" lvl="0" indent="0" algn="l" rtl="0">
              <a:lnSpc>
                <a:spcPct val="100000"/>
              </a:lnSpc>
              <a:spcBef>
                <a:spcPts val="1000"/>
              </a:spcBef>
              <a:spcAft>
                <a:spcPts val="0"/>
              </a:spcAft>
              <a:buSzPts val="2400"/>
              <a:buNone/>
            </a:pPr>
            <a:r>
              <a:rPr lang="en-US" sz="2400" dirty="0">
                <a:solidFill>
                  <a:schemeClr val="dk1"/>
                </a:solidFill>
                <a:latin typeface="Tahoma"/>
                <a:ea typeface="Tahoma"/>
                <a:cs typeface="Tahoma"/>
                <a:sym typeface="Tahoma"/>
              </a:rPr>
              <a:t>K Rahul (20A51A1294)</a:t>
            </a:r>
            <a:endParaRPr dirty="0"/>
          </a:p>
          <a:p>
            <a:pPr marL="0" lvl="0" indent="0" algn="l" rtl="0">
              <a:lnSpc>
                <a:spcPct val="100000"/>
              </a:lnSpc>
              <a:spcBef>
                <a:spcPts val="1000"/>
              </a:spcBef>
              <a:spcAft>
                <a:spcPts val="0"/>
              </a:spcAft>
              <a:buSzPts val="2400"/>
              <a:buNone/>
            </a:pPr>
            <a:r>
              <a:rPr lang="en-US" sz="2400" dirty="0">
                <a:solidFill>
                  <a:schemeClr val="dk1"/>
                </a:solidFill>
                <a:latin typeface="Tahoma"/>
                <a:ea typeface="Tahoma"/>
                <a:cs typeface="Tahoma"/>
                <a:sym typeface="Tahoma"/>
              </a:rPr>
              <a:t>P Sruthi (20A51A12B0)</a:t>
            </a:r>
            <a:endParaRPr dirty="0"/>
          </a:p>
          <a:p>
            <a:pPr marL="0" lvl="0" indent="0" algn="l" rtl="0">
              <a:lnSpc>
                <a:spcPct val="100000"/>
              </a:lnSpc>
              <a:spcBef>
                <a:spcPts val="1000"/>
              </a:spcBef>
              <a:spcAft>
                <a:spcPts val="0"/>
              </a:spcAft>
              <a:buSzPts val="2000"/>
              <a:buNone/>
            </a:pPr>
            <a:endParaRPr sz="2000" dirty="0">
              <a:latin typeface="Times New Roman"/>
              <a:ea typeface="Times New Roman"/>
              <a:cs typeface="Times New Roman"/>
              <a:sym typeface="Times New Roman"/>
            </a:endParaRPr>
          </a:p>
        </p:txBody>
      </p:sp>
      <p:sp>
        <p:nvSpPr>
          <p:cNvPr id="92" name="Google Shape;92;p1"/>
          <p:cNvSpPr txBox="1">
            <a:spLocks noGrp="1"/>
          </p:cNvSpPr>
          <p:nvPr>
            <p:ph type="body" idx="2"/>
          </p:nvPr>
        </p:nvSpPr>
        <p:spPr>
          <a:xfrm>
            <a:off x="7081059" y="4099188"/>
            <a:ext cx="5071797" cy="3880773"/>
          </a:xfrm>
          <a:prstGeom prst="rect">
            <a:avLst/>
          </a:prstGeom>
          <a:noFill/>
          <a:ln>
            <a:noFill/>
          </a:ln>
        </p:spPr>
        <p:txBody>
          <a:bodyPr spcFirstLastPara="1" wrap="square" lIns="91425" tIns="45700" rIns="91425" bIns="45700" anchor="t" anchorCtr="0">
            <a:normAutofit/>
          </a:bodyPr>
          <a:lstStyle/>
          <a:p>
            <a:pPr marL="228600" lvl="0" indent="-114300" algn="l" rtl="0">
              <a:lnSpc>
                <a:spcPct val="100000"/>
              </a:lnSpc>
              <a:spcBef>
                <a:spcPts val="0"/>
              </a:spcBef>
              <a:spcAft>
                <a:spcPts val="0"/>
              </a:spcAft>
              <a:buSzPts val="1800"/>
              <a:buNone/>
            </a:pPr>
            <a:endParaRPr dirty="0">
              <a:latin typeface="Times New Roman"/>
              <a:ea typeface="Times New Roman"/>
              <a:cs typeface="Times New Roman"/>
              <a:sym typeface="Times New Roman"/>
            </a:endParaRPr>
          </a:p>
          <a:p>
            <a:pPr marL="228600" lvl="0" indent="-114300" algn="l" rtl="0">
              <a:lnSpc>
                <a:spcPct val="100000"/>
              </a:lnSpc>
              <a:spcBef>
                <a:spcPts val="1000"/>
              </a:spcBef>
              <a:spcAft>
                <a:spcPts val="0"/>
              </a:spcAft>
              <a:buSzPts val="1800"/>
              <a:buNone/>
            </a:pPr>
            <a:endParaRPr dirty="0">
              <a:latin typeface="Times New Roman"/>
              <a:ea typeface="Times New Roman"/>
              <a:cs typeface="Times New Roman"/>
              <a:sym typeface="Times New Roman"/>
            </a:endParaRPr>
          </a:p>
          <a:p>
            <a:pPr marL="0" lvl="0" indent="0" algn="l" rtl="0">
              <a:lnSpc>
                <a:spcPct val="100000"/>
              </a:lnSpc>
              <a:spcBef>
                <a:spcPts val="1000"/>
              </a:spcBef>
              <a:spcAft>
                <a:spcPts val="0"/>
              </a:spcAft>
              <a:buSzPts val="2400"/>
              <a:buNone/>
            </a:pPr>
            <a:r>
              <a:rPr lang="en-US" sz="2400" dirty="0">
                <a:solidFill>
                  <a:srgbClr val="C00000"/>
                </a:solidFill>
                <a:latin typeface="Times New Roman"/>
                <a:ea typeface="Times New Roman"/>
                <a:cs typeface="Times New Roman"/>
                <a:sym typeface="Times New Roman"/>
              </a:rPr>
              <a:t>                        </a:t>
            </a:r>
            <a:r>
              <a:rPr lang="en-US" sz="2400" b="1" u="sng" dirty="0">
                <a:solidFill>
                  <a:srgbClr val="C00000"/>
                </a:solidFill>
                <a:latin typeface="Times New Roman"/>
                <a:ea typeface="Times New Roman"/>
                <a:cs typeface="Times New Roman"/>
                <a:sym typeface="Times New Roman"/>
              </a:rPr>
              <a:t>Supervisor</a:t>
            </a:r>
            <a:endParaRPr dirty="0">
              <a:solidFill>
                <a:srgbClr val="C00000"/>
              </a:solidFill>
            </a:endParaRPr>
          </a:p>
          <a:p>
            <a:pPr marL="0" lvl="0" indent="0" algn="ctr" rtl="0">
              <a:lnSpc>
                <a:spcPct val="100000"/>
              </a:lnSpc>
              <a:spcBef>
                <a:spcPts val="1000"/>
              </a:spcBef>
              <a:spcAft>
                <a:spcPts val="0"/>
              </a:spcAft>
              <a:buSzPts val="2400"/>
              <a:buNone/>
            </a:pPr>
            <a:r>
              <a:rPr lang="en-US" sz="2400" dirty="0">
                <a:solidFill>
                  <a:schemeClr val="dk1"/>
                </a:solidFill>
                <a:latin typeface="Times New Roman"/>
                <a:ea typeface="Times New Roman"/>
                <a:cs typeface="Times New Roman"/>
                <a:sym typeface="Times New Roman"/>
              </a:rPr>
              <a:t>       </a:t>
            </a:r>
            <a:r>
              <a:rPr lang="en-US" sz="2400" dirty="0" err="1">
                <a:solidFill>
                  <a:schemeClr val="dk1"/>
                </a:solidFill>
                <a:latin typeface="Times New Roman"/>
                <a:ea typeface="Times New Roman"/>
                <a:cs typeface="Times New Roman"/>
                <a:sym typeface="Times New Roman"/>
              </a:rPr>
              <a:t>Sri.G.Jagadeeswara</a:t>
            </a:r>
            <a:r>
              <a:rPr lang="en-US" sz="2400" dirty="0">
                <a:solidFill>
                  <a:schemeClr val="dk1"/>
                </a:solidFill>
                <a:latin typeface="Times New Roman"/>
                <a:ea typeface="Times New Roman"/>
                <a:cs typeface="Times New Roman"/>
                <a:sym typeface="Times New Roman"/>
              </a:rPr>
              <a:t> Rao,</a:t>
            </a:r>
            <a:endParaRPr dirty="0"/>
          </a:p>
          <a:p>
            <a:pPr marL="0" lvl="0" indent="0" algn="ctr" rtl="0">
              <a:lnSpc>
                <a:spcPct val="100000"/>
              </a:lnSpc>
              <a:spcBef>
                <a:spcPts val="1000"/>
              </a:spcBef>
              <a:spcAft>
                <a:spcPts val="0"/>
              </a:spcAft>
              <a:buSzPts val="2400"/>
              <a:buNone/>
            </a:pPr>
            <a:r>
              <a:rPr lang="en-US" sz="2400" dirty="0">
                <a:latin typeface="Times New Roman"/>
                <a:ea typeface="Times New Roman"/>
                <a:cs typeface="Times New Roman"/>
                <a:sym typeface="Times New Roman"/>
              </a:rPr>
              <a:t>      </a:t>
            </a:r>
            <a:r>
              <a:rPr lang="en-US" sz="2400" dirty="0">
                <a:solidFill>
                  <a:srgbClr val="1D1A0D"/>
                </a:solidFill>
                <a:latin typeface="Times New Roman"/>
                <a:ea typeface="Times New Roman"/>
                <a:cs typeface="Times New Roman"/>
                <a:sym typeface="Times New Roman"/>
              </a:rPr>
              <a:t>Assistant Professor.</a:t>
            </a:r>
            <a:endParaRPr dirty="0"/>
          </a:p>
          <a:p>
            <a:pPr marL="0" lvl="0" indent="0" algn="l" rtl="0">
              <a:lnSpc>
                <a:spcPct val="100000"/>
              </a:lnSpc>
              <a:spcBef>
                <a:spcPts val="1000"/>
              </a:spcBef>
              <a:spcAft>
                <a:spcPts val="0"/>
              </a:spcAft>
              <a:buSzPts val="1800"/>
              <a:buNone/>
            </a:pPr>
            <a:endParaRPr u="sng" dirty="0">
              <a:solidFill>
                <a:schemeClr val="lt1"/>
              </a:solidFill>
              <a:latin typeface="Times New Roman"/>
              <a:ea typeface="Times New Roman"/>
              <a:cs typeface="Times New Roman"/>
              <a:sym typeface="Times New Roman"/>
            </a:endParaRPr>
          </a:p>
        </p:txBody>
      </p:sp>
      <p:pic>
        <p:nvPicPr>
          <p:cNvPr id="93" name="Google Shape;93;p1" descr="Aditya Institute of Technology And Management(AITAM) - New Logo of our  College | Facebook"/>
          <p:cNvPicPr preferRelativeResize="0"/>
          <p:nvPr/>
        </p:nvPicPr>
        <p:blipFill rotWithShape="1">
          <a:blip r:embed="rId3">
            <a:alphaModFix/>
          </a:blip>
          <a:srcRect/>
          <a:stretch/>
        </p:blipFill>
        <p:spPr>
          <a:xfrm>
            <a:off x="1835666" y="103964"/>
            <a:ext cx="1966913" cy="2029213"/>
          </a:xfrm>
          <a:prstGeom prst="rect">
            <a:avLst/>
          </a:prstGeom>
          <a:noFill/>
          <a:ln>
            <a:noFill/>
          </a:ln>
        </p:spPr>
      </p:pic>
      <p:sp>
        <p:nvSpPr>
          <p:cNvPr id="94" name="Google Shape;94;p1"/>
          <p:cNvSpPr txBox="1"/>
          <p:nvPr/>
        </p:nvSpPr>
        <p:spPr>
          <a:xfrm>
            <a:off x="2250225" y="206361"/>
            <a:ext cx="941109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ADITYA INSTITUTE OF TECHNOLOGY AND MANAGEMENT</a:t>
            </a:r>
            <a:endParaRPr/>
          </a:p>
        </p:txBody>
      </p:sp>
      <p:sp>
        <p:nvSpPr>
          <p:cNvPr id="95" name="Google Shape;95;p1"/>
          <p:cNvSpPr txBox="1"/>
          <p:nvPr/>
        </p:nvSpPr>
        <p:spPr>
          <a:xfrm>
            <a:off x="2658871" y="652297"/>
            <a:ext cx="8844377"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1" u="none" strike="noStrike" cap="none" dirty="0">
                <a:solidFill>
                  <a:schemeClr val="dk1"/>
                </a:solidFill>
                <a:latin typeface="Times New Roman"/>
                <a:ea typeface="Times New Roman"/>
                <a:cs typeface="Times New Roman"/>
                <a:sym typeface="Times New Roman"/>
              </a:rPr>
              <a:t>(Approved by AICTE ,Permanently Affiliated to JNTUG V)</a:t>
            </a:r>
            <a:endParaRPr dirty="0"/>
          </a:p>
          <a:p>
            <a:pPr marL="0" marR="0" lvl="0" indent="0" algn="ctr" rtl="0">
              <a:spcBef>
                <a:spcPts val="0"/>
              </a:spcBef>
              <a:spcAft>
                <a:spcPts val="0"/>
              </a:spcAft>
              <a:buNone/>
            </a:pPr>
            <a:r>
              <a:rPr lang="en-US" sz="1800" b="0" i="1" u="none" strike="noStrike" cap="none" dirty="0">
                <a:solidFill>
                  <a:schemeClr val="dk1"/>
                </a:solidFill>
                <a:latin typeface="Times New Roman"/>
                <a:ea typeface="Times New Roman"/>
                <a:cs typeface="Times New Roman"/>
                <a:sym typeface="Times New Roman"/>
              </a:rPr>
              <a:t>(AUTONOMOUS)</a:t>
            </a:r>
            <a:endParaRPr dirty="0"/>
          </a:p>
          <a:p>
            <a:pPr marL="0" marR="0" lvl="0" indent="0" algn="ctr" rtl="0">
              <a:spcBef>
                <a:spcPts val="0"/>
              </a:spcBef>
              <a:spcAft>
                <a:spcPts val="0"/>
              </a:spcAft>
              <a:buNone/>
            </a:pPr>
            <a:r>
              <a:rPr lang="en-US" sz="1800" b="0" i="1" u="none" strike="noStrike" cap="none" dirty="0">
                <a:solidFill>
                  <a:schemeClr val="dk1"/>
                </a:solidFill>
                <a:latin typeface="Times New Roman"/>
                <a:ea typeface="Times New Roman"/>
                <a:cs typeface="Times New Roman"/>
                <a:sym typeface="Times New Roman"/>
              </a:rPr>
              <a:t>K.KOTT</a:t>
            </a:r>
            <a:r>
              <a:rPr lang="en-US" sz="1800" b="1" i="0" u="none" strike="noStrike" cap="none" dirty="0">
                <a:solidFill>
                  <a:schemeClr val="dk1"/>
                </a:solidFill>
                <a:latin typeface="Times New Roman"/>
                <a:ea typeface="Times New Roman"/>
                <a:cs typeface="Times New Roman"/>
                <a:sym typeface="Times New Roman"/>
              </a:rPr>
              <a:t> </a:t>
            </a:r>
            <a:r>
              <a:rPr lang="en-US" sz="1800" b="0" i="1" u="none" strike="noStrike" cap="none" dirty="0">
                <a:solidFill>
                  <a:schemeClr val="dk1"/>
                </a:solidFill>
                <a:latin typeface="Times New Roman"/>
                <a:ea typeface="Times New Roman"/>
                <a:cs typeface="Times New Roman"/>
                <a:sym typeface="Times New Roman"/>
              </a:rPr>
              <a:t>URU,TEKKALI-532201</a:t>
            </a:r>
            <a:endParaRPr dirty="0"/>
          </a:p>
          <a:p>
            <a:pPr marL="0" marR="0" lvl="0" indent="0" algn="ctr" rtl="0">
              <a:spcBef>
                <a:spcPts val="0"/>
              </a:spcBef>
              <a:spcAft>
                <a:spcPts val="0"/>
              </a:spcAft>
              <a:buNone/>
            </a:pPr>
            <a:r>
              <a:rPr lang="en-US" sz="1800" b="0" i="0" u="none" strike="noStrike" cap="none" dirty="0">
                <a:solidFill>
                  <a:schemeClr val="dk1"/>
                </a:solidFill>
                <a:latin typeface="Times New Roman"/>
                <a:ea typeface="Times New Roman"/>
                <a:cs typeface="Times New Roman"/>
                <a:sym typeface="Times New Roman"/>
              </a:rPr>
              <a:t>DEPARTMENT OF INFORMATION TECHNOLOGY</a:t>
            </a:r>
            <a:endParaRPr sz="1800" b="0" i="0" u="none" strike="noStrike" cap="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0"/>
          <p:cNvPicPr preferRelativeResize="0"/>
          <p:nvPr/>
        </p:nvPicPr>
        <p:blipFill rotWithShape="1">
          <a:blip r:embed="rId3">
            <a:alphaModFix/>
          </a:blip>
          <a:srcRect/>
          <a:stretch/>
        </p:blipFill>
        <p:spPr>
          <a:xfrm>
            <a:off x="648586" y="1158949"/>
            <a:ext cx="10978139" cy="5061098"/>
          </a:xfrm>
          <a:prstGeom prst="rect">
            <a:avLst/>
          </a:prstGeom>
          <a:noFill/>
          <a:ln>
            <a:noFill/>
          </a:ln>
        </p:spPr>
      </p:pic>
      <p:sp>
        <p:nvSpPr>
          <p:cNvPr id="168" name="Google Shape;168;p10"/>
          <p:cNvSpPr txBox="1"/>
          <p:nvPr/>
        </p:nvSpPr>
        <p:spPr>
          <a:xfrm>
            <a:off x="4486940" y="364314"/>
            <a:ext cx="321103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SYSTEM ARCHITECTURE</a:t>
            </a:r>
            <a:endParaRPr sz="1800" b="1">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6d58dbf7f9_1_53"/>
          <p:cNvSpPr txBox="1">
            <a:spLocks noGrp="1"/>
          </p:cNvSpPr>
          <p:nvPr>
            <p:ph type="body" idx="1"/>
          </p:nvPr>
        </p:nvSpPr>
        <p:spPr>
          <a:xfrm>
            <a:off x="254000" y="154730"/>
            <a:ext cx="11287760" cy="6327349"/>
          </a:xfrm>
          <a:prstGeom prst="rect">
            <a:avLst/>
          </a:prstGeom>
        </p:spPr>
        <p:txBody>
          <a:bodyPr spcFirstLastPara="1" wrap="square" lIns="91425" tIns="45700" rIns="91425" bIns="45700" anchor="t" anchorCtr="0">
            <a:normAutofit lnSpcReduction="10000"/>
          </a:bodyPr>
          <a:lstStyle/>
          <a:p>
            <a:pPr marL="457200" lvl="0" indent="-419100" algn="just" rtl="0">
              <a:spcBef>
                <a:spcPts val="1000"/>
              </a:spcBef>
              <a:spcAft>
                <a:spcPts val="0"/>
              </a:spcAft>
              <a:buSzPts val="3000"/>
              <a:buChar char="•"/>
            </a:pPr>
            <a:r>
              <a:rPr lang="en-US" sz="3000" dirty="0">
                <a:latin typeface="Times New Roman" panose="02020603050405020304" pitchFamily="18" charset="0"/>
                <a:cs typeface="Times New Roman" panose="02020603050405020304" pitchFamily="18" charset="0"/>
              </a:rPr>
              <a:t>Check for a match between RFID data and fingerprint ID.</a:t>
            </a:r>
            <a:endParaRPr sz="3000" dirty="0">
              <a:latin typeface="Times New Roman" panose="02020603050405020304" pitchFamily="18" charset="0"/>
              <a:cs typeface="Times New Roman" panose="02020603050405020304" pitchFamily="18" charset="0"/>
            </a:endParaRPr>
          </a:p>
          <a:p>
            <a:pPr marL="457200" lvl="0" indent="-419100" algn="just" rtl="0">
              <a:spcBef>
                <a:spcPts val="0"/>
              </a:spcBef>
              <a:spcAft>
                <a:spcPts val="0"/>
              </a:spcAft>
              <a:buSzPts val="3000"/>
              <a:buChar char="•"/>
            </a:pPr>
            <a:r>
              <a:rPr lang="en-US" sz="3000" dirty="0">
                <a:latin typeface="Times New Roman" panose="02020603050405020304" pitchFamily="18" charset="0"/>
                <a:cs typeface="Times New Roman" panose="02020603050405020304" pitchFamily="18" charset="0"/>
              </a:rPr>
              <a:t>Print validation status. </a:t>
            </a:r>
            <a:endParaRPr sz="3000" dirty="0">
              <a:latin typeface="Times New Roman" panose="02020603050405020304" pitchFamily="18" charset="0"/>
              <a:cs typeface="Times New Roman" panose="02020603050405020304" pitchFamily="18" charset="0"/>
            </a:endParaRPr>
          </a:p>
          <a:p>
            <a:pPr marL="457200" lvl="0" indent="-419100" algn="just" rtl="0">
              <a:spcBef>
                <a:spcPts val="0"/>
              </a:spcBef>
              <a:spcAft>
                <a:spcPts val="0"/>
              </a:spcAft>
              <a:buSzPts val="3000"/>
              <a:buChar char="•"/>
            </a:pPr>
            <a:r>
              <a:rPr lang="en-US" sz="3000" dirty="0">
                <a:latin typeface="Times New Roman" panose="02020603050405020304" pitchFamily="18" charset="0"/>
                <a:cs typeface="Times New Roman" panose="02020603050405020304" pitchFamily="18" charset="0"/>
              </a:rPr>
              <a:t>Repeat the loop for continuous RFID and fingerprint interaction. </a:t>
            </a:r>
            <a:endParaRPr sz="3000" dirty="0">
              <a:latin typeface="Times New Roman" panose="02020603050405020304" pitchFamily="18" charset="0"/>
              <a:cs typeface="Times New Roman" panose="02020603050405020304" pitchFamily="18" charset="0"/>
            </a:endParaRPr>
          </a:p>
          <a:p>
            <a:pPr marL="457200" lvl="0" indent="-419100" algn="just" rtl="0">
              <a:spcBef>
                <a:spcPts val="0"/>
              </a:spcBef>
              <a:spcAft>
                <a:spcPts val="0"/>
              </a:spcAft>
              <a:buSzPts val="3000"/>
              <a:buChar char="•"/>
            </a:pPr>
            <a:r>
              <a:rPr lang="en-US" sz="3000" dirty="0">
                <a:latin typeface="Times New Roman" panose="02020603050405020304" pitchFamily="18" charset="0"/>
                <a:cs typeface="Times New Roman" panose="02020603050405020304" pitchFamily="18" charset="0"/>
              </a:rPr>
              <a:t>Handle authentication, data reading, and verification functions as needed.</a:t>
            </a:r>
            <a:endParaRPr sz="3000" dirty="0">
              <a:latin typeface="Times New Roman" panose="02020603050405020304" pitchFamily="18" charset="0"/>
              <a:cs typeface="Times New Roman" panose="02020603050405020304" pitchFamily="18" charset="0"/>
            </a:endParaRPr>
          </a:p>
          <a:p>
            <a:pPr marL="457200" lvl="0" indent="-419100" algn="just" rtl="0">
              <a:spcBef>
                <a:spcPts val="0"/>
              </a:spcBef>
              <a:spcAft>
                <a:spcPts val="0"/>
              </a:spcAft>
              <a:buSzPts val="3000"/>
              <a:buChar char="•"/>
            </a:pPr>
            <a:r>
              <a:rPr lang="en-US" sz="3000" dirty="0">
                <a:latin typeface="Times New Roman" panose="02020603050405020304" pitchFamily="18" charset="0"/>
                <a:cs typeface="Times New Roman" panose="02020603050405020304" pitchFamily="18" charset="0"/>
              </a:rPr>
              <a:t>Analyze data to trigger relay5vdc for valid authorization, redirect otherwise. </a:t>
            </a:r>
            <a:endParaRPr sz="3000" dirty="0">
              <a:latin typeface="Times New Roman" panose="02020603050405020304" pitchFamily="18" charset="0"/>
              <a:cs typeface="Times New Roman" panose="02020603050405020304" pitchFamily="18" charset="0"/>
            </a:endParaRPr>
          </a:p>
          <a:p>
            <a:pPr marL="457200" lvl="0" indent="-419100" algn="just" rtl="0">
              <a:spcBef>
                <a:spcPts val="0"/>
              </a:spcBef>
              <a:spcAft>
                <a:spcPts val="0"/>
              </a:spcAft>
              <a:buSzPts val="3000"/>
              <a:buChar char="•"/>
            </a:pPr>
            <a:r>
              <a:rPr lang="en-US" sz="3000" dirty="0">
                <a:latin typeface="Times New Roman" panose="02020603050405020304" pitchFamily="18" charset="0"/>
                <a:cs typeface="Times New Roman" panose="02020603050405020304" pitchFamily="18" charset="0"/>
              </a:rPr>
              <a:t>Connect ESP8266 to Thing Speak, validate, and ensure data integrity.</a:t>
            </a:r>
            <a:endParaRPr sz="3000" dirty="0">
              <a:latin typeface="Times New Roman" panose="02020603050405020304" pitchFamily="18" charset="0"/>
              <a:cs typeface="Times New Roman" panose="02020603050405020304" pitchFamily="18" charset="0"/>
            </a:endParaRPr>
          </a:p>
          <a:p>
            <a:pPr marL="457200" lvl="0" indent="-419100" algn="just" rtl="0">
              <a:spcBef>
                <a:spcPts val="0"/>
              </a:spcBef>
              <a:spcAft>
                <a:spcPts val="0"/>
              </a:spcAft>
              <a:buSzPts val="3000"/>
              <a:buChar char="•"/>
            </a:pPr>
            <a:r>
              <a:rPr lang="en-US" sz="3000" dirty="0">
                <a:latin typeface="Times New Roman" panose="02020603050405020304" pitchFamily="18" charset="0"/>
                <a:cs typeface="Times New Roman" panose="02020603050405020304" pitchFamily="18" charset="0"/>
              </a:rPr>
              <a:t>Fetch stored data files from Firebase for fingerprint matching using Python. </a:t>
            </a:r>
            <a:endParaRPr sz="3000" dirty="0">
              <a:latin typeface="Times New Roman" panose="02020603050405020304" pitchFamily="18" charset="0"/>
              <a:cs typeface="Times New Roman" panose="02020603050405020304" pitchFamily="18" charset="0"/>
            </a:endParaRPr>
          </a:p>
          <a:p>
            <a:pPr marL="457200" lvl="0" indent="-419100" algn="just" rtl="0">
              <a:spcBef>
                <a:spcPts val="0"/>
              </a:spcBef>
              <a:spcAft>
                <a:spcPts val="0"/>
              </a:spcAft>
              <a:buSzPts val="3000"/>
              <a:buChar char="•"/>
            </a:pPr>
            <a:r>
              <a:rPr lang="en-US" sz="3000" dirty="0">
                <a:latin typeface="Times New Roman" panose="02020603050405020304" pitchFamily="18" charset="0"/>
                <a:cs typeface="Times New Roman" panose="02020603050405020304" pitchFamily="18" charset="0"/>
              </a:rPr>
              <a:t>Use the SIFT algorithm for fingerprint matching and verify authentication accuracy. </a:t>
            </a:r>
            <a:endParaRPr sz="3000" dirty="0">
              <a:latin typeface="Times New Roman" panose="02020603050405020304" pitchFamily="18" charset="0"/>
              <a:cs typeface="Times New Roman" panose="02020603050405020304" pitchFamily="18" charset="0"/>
            </a:endParaRPr>
          </a:p>
          <a:p>
            <a:pPr marL="457200" lvl="0" indent="-419100" algn="just" rtl="0">
              <a:spcBef>
                <a:spcPts val="0"/>
              </a:spcBef>
              <a:spcAft>
                <a:spcPts val="0"/>
              </a:spcAft>
              <a:buSzPts val="3000"/>
              <a:buChar char="•"/>
            </a:pPr>
            <a:r>
              <a:rPr lang="en-US" sz="3000" dirty="0">
                <a:latin typeface="Times New Roman" panose="02020603050405020304" pitchFamily="18" charset="0"/>
                <a:cs typeface="Times New Roman" panose="02020603050405020304" pitchFamily="18" charset="0"/>
              </a:rPr>
              <a:t>Send matching accuracy data to Thing Speak for validation.</a:t>
            </a:r>
            <a:endParaRPr sz="3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11"/>
          <p:cNvSpPr/>
          <p:nvPr/>
        </p:nvSpPr>
        <p:spPr>
          <a:xfrm>
            <a:off x="0"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1" name="Google Shape;181;p11"/>
          <p:cNvSpPr/>
          <p:nvPr/>
        </p:nvSpPr>
        <p:spPr>
          <a:xfrm>
            <a:off x="7537704" y="0"/>
            <a:ext cx="465429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2" name="Google Shape;182;p11"/>
          <p:cNvSpPr txBox="1">
            <a:spLocks noGrp="1"/>
          </p:cNvSpPr>
          <p:nvPr>
            <p:ph type="title"/>
          </p:nvPr>
        </p:nvSpPr>
        <p:spPr>
          <a:xfrm>
            <a:off x="8182865" y="754912"/>
            <a:ext cx="3353461" cy="4646428"/>
          </a:xfrm>
          <a:prstGeom prst="rect">
            <a:avLst/>
          </a:prstGeom>
          <a:noFill/>
          <a:ln w="9525" cap="flat" cmpd="sng">
            <a:solidFill>
              <a:srgbClr val="FFFFFF"/>
            </a:solidFill>
            <a:prstDash val="solid"/>
            <a:round/>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FFFFFF"/>
              </a:buClr>
              <a:buSzPct val="127272"/>
              <a:buFont typeface="Gill Sans"/>
              <a:buNone/>
            </a:pPr>
            <a:br>
              <a:rPr lang="en-US">
                <a:solidFill>
                  <a:srgbClr val="FFFFFF"/>
                </a:solidFill>
              </a:rPr>
            </a:br>
            <a:r>
              <a:rPr lang="en-US" sz="3600">
                <a:solidFill>
                  <a:schemeClr val="dk1"/>
                </a:solidFill>
                <a:latin typeface="Times New Roman"/>
                <a:ea typeface="Times New Roman"/>
                <a:cs typeface="Times New Roman"/>
                <a:sym typeface="Times New Roman"/>
              </a:rPr>
              <a:t>OBJECTIVES:</a:t>
            </a:r>
            <a:br>
              <a:rPr lang="en-US">
                <a:solidFill>
                  <a:srgbClr val="FFFFFF"/>
                </a:solidFill>
              </a:rPr>
            </a:br>
            <a:br>
              <a:rPr lang="en-US">
                <a:solidFill>
                  <a:srgbClr val="FFFFFF"/>
                </a:solidFill>
              </a:rPr>
            </a:br>
            <a:r>
              <a:rPr lang="en-US" sz="2200" b="0" i="0">
                <a:solidFill>
                  <a:srgbClr val="374151"/>
                </a:solidFill>
                <a:latin typeface="Times New Roman"/>
                <a:ea typeface="Times New Roman"/>
                <a:cs typeface="Times New Roman"/>
                <a:sym typeface="Times New Roman"/>
              </a:rPr>
              <a:t>THE OBJECTIVES OF THE "AUTHORIZED DRIVING SYSTEM" PRIMARILY REVOLVE AROUND CREATING A SECURE AND RESPONSIBLE VEHICLE ACCESS CONTROL SYSTEM.</a:t>
            </a:r>
            <a:br>
              <a:rPr lang="en-US" sz="2200" b="0" i="0">
                <a:solidFill>
                  <a:srgbClr val="374151"/>
                </a:solidFill>
                <a:latin typeface="Times New Roman"/>
                <a:ea typeface="Times New Roman"/>
                <a:cs typeface="Times New Roman"/>
                <a:sym typeface="Times New Roman"/>
              </a:rPr>
            </a:br>
            <a:endParaRPr sz="2200">
              <a:solidFill>
                <a:srgbClr val="FFFFFF"/>
              </a:solidFill>
            </a:endParaRPr>
          </a:p>
        </p:txBody>
      </p:sp>
      <p:grpSp>
        <p:nvGrpSpPr>
          <p:cNvPr id="183" name="Google Shape;183;p11"/>
          <p:cNvGrpSpPr/>
          <p:nvPr/>
        </p:nvGrpSpPr>
        <p:grpSpPr>
          <a:xfrm>
            <a:off x="138224" y="308873"/>
            <a:ext cx="7230140" cy="6197722"/>
            <a:chOff x="0" y="529"/>
            <a:chExt cx="7230140" cy="6197722"/>
          </a:xfrm>
        </p:grpSpPr>
        <p:sp>
          <p:nvSpPr>
            <p:cNvPr id="184" name="Google Shape;184;p11"/>
            <p:cNvSpPr/>
            <p:nvPr/>
          </p:nvSpPr>
          <p:spPr>
            <a:xfrm>
              <a:off x="0" y="529"/>
              <a:ext cx="7230140" cy="72914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20566" y="164587"/>
              <a:ext cx="401029" cy="401029"/>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842161" y="529"/>
              <a:ext cx="6387978" cy="7291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p:nvPr/>
          </p:nvSpPr>
          <p:spPr>
            <a:xfrm>
              <a:off x="842161" y="529"/>
              <a:ext cx="6387978" cy="729143"/>
            </a:xfrm>
            <a:prstGeom prst="rect">
              <a:avLst/>
            </a:prstGeom>
            <a:noFill/>
            <a:ln>
              <a:noFill/>
            </a:ln>
          </p:spPr>
          <p:txBody>
            <a:bodyPr spcFirstLastPara="1" wrap="square" lIns="77150" tIns="77150" rIns="77150" bIns="77150" anchor="ctr" anchorCtr="0">
              <a:noAutofit/>
            </a:bodyPr>
            <a:lstStyle/>
            <a:p>
              <a:pPr marL="0" marR="0" lvl="0" indent="0" algn="l" rtl="0">
                <a:lnSpc>
                  <a:spcPct val="90000"/>
                </a:lnSpc>
                <a:spcBef>
                  <a:spcPts val="0"/>
                </a:spcBef>
                <a:spcAft>
                  <a:spcPts val="0"/>
                </a:spcAft>
                <a:buClr>
                  <a:schemeClr val="dk1"/>
                </a:buClr>
                <a:buSzPts val="1600"/>
                <a:buFont typeface="Gill Sans"/>
                <a:buNone/>
              </a:pPr>
              <a:r>
                <a:rPr lang="en-US" sz="1600" b="1" i="0">
                  <a:solidFill>
                    <a:schemeClr val="dk1"/>
                  </a:solidFill>
                  <a:latin typeface="Gill Sans"/>
                  <a:ea typeface="Gill Sans"/>
                  <a:cs typeface="Gill Sans"/>
                  <a:sym typeface="Gill Sans"/>
                </a:rPr>
                <a:t>Preventing Unauthorized Vehicle Usage</a:t>
              </a:r>
              <a:endParaRPr sz="1600">
                <a:solidFill>
                  <a:schemeClr val="dk1"/>
                </a:solidFill>
                <a:latin typeface="Gill Sans"/>
                <a:ea typeface="Gill Sans"/>
                <a:cs typeface="Gill Sans"/>
                <a:sym typeface="Gill Sans"/>
              </a:endParaRPr>
            </a:p>
          </p:txBody>
        </p:sp>
        <p:sp>
          <p:nvSpPr>
            <p:cNvPr id="188" name="Google Shape;188;p11"/>
            <p:cNvSpPr/>
            <p:nvPr/>
          </p:nvSpPr>
          <p:spPr>
            <a:xfrm>
              <a:off x="0" y="911959"/>
              <a:ext cx="7230140" cy="72914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220566" y="1076016"/>
              <a:ext cx="401029" cy="401029"/>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842161" y="911959"/>
              <a:ext cx="6387978" cy="7291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txBox="1"/>
            <p:nvPr/>
          </p:nvSpPr>
          <p:spPr>
            <a:xfrm>
              <a:off x="842161" y="911959"/>
              <a:ext cx="6387978" cy="729143"/>
            </a:xfrm>
            <a:prstGeom prst="rect">
              <a:avLst/>
            </a:prstGeom>
            <a:noFill/>
            <a:ln>
              <a:noFill/>
            </a:ln>
          </p:spPr>
          <p:txBody>
            <a:bodyPr spcFirstLastPara="1" wrap="square" lIns="77150" tIns="77150" rIns="77150" bIns="77150" anchor="ctr" anchorCtr="0">
              <a:noAutofit/>
            </a:bodyPr>
            <a:lstStyle/>
            <a:p>
              <a:pPr marL="0" marR="0" lvl="0" indent="0" algn="l" rtl="0">
                <a:lnSpc>
                  <a:spcPct val="90000"/>
                </a:lnSpc>
                <a:spcBef>
                  <a:spcPts val="0"/>
                </a:spcBef>
                <a:spcAft>
                  <a:spcPts val="0"/>
                </a:spcAft>
                <a:buClr>
                  <a:schemeClr val="dk1"/>
                </a:buClr>
                <a:buSzPts val="1600"/>
                <a:buFont typeface="Gill Sans"/>
                <a:buNone/>
              </a:pPr>
              <a:r>
                <a:rPr lang="en-US" sz="1600" b="1" i="0">
                  <a:solidFill>
                    <a:schemeClr val="dk1"/>
                  </a:solidFill>
                  <a:latin typeface="Gill Sans"/>
                  <a:ea typeface="Gill Sans"/>
                  <a:cs typeface="Gill Sans"/>
                  <a:sym typeface="Gill Sans"/>
                </a:rPr>
                <a:t>RFID-Based Identification</a:t>
              </a:r>
              <a:endParaRPr sz="1600">
                <a:solidFill>
                  <a:schemeClr val="dk1"/>
                </a:solidFill>
                <a:latin typeface="Gill Sans"/>
                <a:ea typeface="Gill Sans"/>
                <a:cs typeface="Gill Sans"/>
                <a:sym typeface="Gill Sans"/>
              </a:endParaRPr>
            </a:p>
          </p:txBody>
        </p:sp>
        <p:sp>
          <p:nvSpPr>
            <p:cNvPr id="192" name="Google Shape;192;p11"/>
            <p:cNvSpPr/>
            <p:nvPr/>
          </p:nvSpPr>
          <p:spPr>
            <a:xfrm>
              <a:off x="0" y="1823389"/>
              <a:ext cx="7230140" cy="72914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220566" y="1987446"/>
              <a:ext cx="401029" cy="401029"/>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842161" y="1823389"/>
              <a:ext cx="6387978" cy="7291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txBox="1"/>
            <p:nvPr/>
          </p:nvSpPr>
          <p:spPr>
            <a:xfrm>
              <a:off x="842161" y="1823389"/>
              <a:ext cx="6387978" cy="729143"/>
            </a:xfrm>
            <a:prstGeom prst="rect">
              <a:avLst/>
            </a:prstGeom>
            <a:noFill/>
            <a:ln>
              <a:noFill/>
            </a:ln>
          </p:spPr>
          <p:txBody>
            <a:bodyPr spcFirstLastPara="1" wrap="square" lIns="77150" tIns="77150" rIns="77150" bIns="77150" anchor="ctr" anchorCtr="0">
              <a:noAutofit/>
            </a:bodyPr>
            <a:lstStyle/>
            <a:p>
              <a:pPr marL="0" marR="0" lvl="0" indent="0" algn="l" rtl="0">
                <a:lnSpc>
                  <a:spcPct val="90000"/>
                </a:lnSpc>
                <a:spcBef>
                  <a:spcPts val="0"/>
                </a:spcBef>
                <a:spcAft>
                  <a:spcPts val="0"/>
                </a:spcAft>
                <a:buClr>
                  <a:schemeClr val="dk1"/>
                </a:buClr>
                <a:buSzPts val="1600"/>
                <a:buFont typeface="Gill Sans"/>
                <a:buNone/>
              </a:pPr>
              <a:r>
                <a:rPr lang="en-US" sz="1600" b="1" i="0">
                  <a:solidFill>
                    <a:schemeClr val="dk1"/>
                  </a:solidFill>
                  <a:latin typeface="Gill Sans"/>
                  <a:ea typeface="Gill Sans"/>
                  <a:cs typeface="Gill Sans"/>
                  <a:sym typeface="Gill Sans"/>
                </a:rPr>
                <a:t>Biometric Authentication</a:t>
              </a:r>
              <a:endParaRPr sz="1600">
                <a:solidFill>
                  <a:schemeClr val="dk1"/>
                </a:solidFill>
                <a:latin typeface="Gill Sans"/>
                <a:ea typeface="Gill Sans"/>
                <a:cs typeface="Gill Sans"/>
                <a:sym typeface="Gill Sans"/>
              </a:endParaRPr>
            </a:p>
          </p:txBody>
        </p:sp>
        <p:sp>
          <p:nvSpPr>
            <p:cNvPr id="196" name="Google Shape;196;p11"/>
            <p:cNvSpPr/>
            <p:nvPr/>
          </p:nvSpPr>
          <p:spPr>
            <a:xfrm>
              <a:off x="0" y="2734819"/>
              <a:ext cx="7230140" cy="72914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220566" y="2898876"/>
              <a:ext cx="401029" cy="401029"/>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842161" y="2734819"/>
              <a:ext cx="6387978" cy="7291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txBox="1"/>
            <p:nvPr/>
          </p:nvSpPr>
          <p:spPr>
            <a:xfrm>
              <a:off x="842161" y="2734819"/>
              <a:ext cx="6387978" cy="729143"/>
            </a:xfrm>
            <a:prstGeom prst="rect">
              <a:avLst/>
            </a:prstGeom>
            <a:noFill/>
            <a:ln>
              <a:noFill/>
            </a:ln>
          </p:spPr>
          <p:txBody>
            <a:bodyPr spcFirstLastPara="1" wrap="square" lIns="77150" tIns="77150" rIns="77150" bIns="77150" anchor="ctr" anchorCtr="0">
              <a:noAutofit/>
            </a:bodyPr>
            <a:lstStyle/>
            <a:p>
              <a:pPr marL="0" marR="0" lvl="0" indent="0" algn="l" rtl="0">
                <a:lnSpc>
                  <a:spcPct val="90000"/>
                </a:lnSpc>
                <a:spcBef>
                  <a:spcPts val="0"/>
                </a:spcBef>
                <a:spcAft>
                  <a:spcPts val="0"/>
                </a:spcAft>
                <a:buClr>
                  <a:schemeClr val="dk1"/>
                </a:buClr>
                <a:buSzPts val="1600"/>
                <a:buFont typeface="Gill Sans"/>
                <a:buNone/>
              </a:pPr>
              <a:r>
                <a:rPr lang="en-US" sz="1600" b="1" i="0">
                  <a:solidFill>
                    <a:schemeClr val="dk1"/>
                  </a:solidFill>
                  <a:latin typeface="Gill Sans"/>
                  <a:ea typeface="Gill Sans"/>
                  <a:cs typeface="Gill Sans"/>
                  <a:sym typeface="Gill Sans"/>
                </a:rPr>
                <a:t>Enhancing Safety and Responsibility</a:t>
              </a:r>
              <a:endParaRPr sz="1600">
                <a:solidFill>
                  <a:schemeClr val="dk1"/>
                </a:solidFill>
                <a:latin typeface="Gill Sans"/>
                <a:ea typeface="Gill Sans"/>
                <a:cs typeface="Gill Sans"/>
                <a:sym typeface="Gill Sans"/>
              </a:endParaRPr>
            </a:p>
          </p:txBody>
        </p:sp>
        <p:sp>
          <p:nvSpPr>
            <p:cNvPr id="200" name="Google Shape;200;p11"/>
            <p:cNvSpPr/>
            <p:nvPr/>
          </p:nvSpPr>
          <p:spPr>
            <a:xfrm>
              <a:off x="0" y="3646248"/>
              <a:ext cx="7230140" cy="72914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220566" y="3810306"/>
              <a:ext cx="401029" cy="401029"/>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842161" y="3646248"/>
              <a:ext cx="6387978" cy="7291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txBox="1"/>
            <p:nvPr/>
          </p:nvSpPr>
          <p:spPr>
            <a:xfrm>
              <a:off x="842161" y="3646248"/>
              <a:ext cx="6387978" cy="729143"/>
            </a:xfrm>
            <a:prstGeom prst="rect">
              <a:avLst/>
            </a:prstGeom>
            <a:noFill/>
            <a:ln>
              <a:noFill/>
            </a:ln>
          </p:spPr>
          <p:txBody>
            <a:bodyPr spcFirstLastPara="1" wrap="square" lIns="77150" tIns="77150" rIns="77150" bIns="77150" anchor="ctr" anchorCtr="0">
              <a:noAutofit/>
            </a:bodyPr>
            <a:lstStyle/>
            <a:p>
              <a:pPr marL="0" marR="0" lvl="0" indent="0" algn="l" rtl="0">
                <a:lnSpc>
                  <a:spcPct val="90000"/>
                </a:lnSpc>
                <a:spcBef>
                  <a:spcPts val="0"/>
                </a:spcBef>
                <a:spcAft>
                  <a:spcPts val="0"/>
                </a:spcAft>
                <a:buClr>
                  <a:schemeClr val="dk1"/>
                </a:buClr>
                <a:buSzPts val="1600"/>
                <a:buFont typeface="Gill Sans"/>
                <a:buNone/>
              </a:pPr>
              <a:r>
                <a:rPr lang="en-US" sz="1600" b="1" i="0">
                  <a:solidFill>
                    <a:schemeClr val="dk1"/>
                  </a:solidFill>
                  <a:latin typeface="Gill Sans"/>
                  <a:ea typeface="Gill Sans"/>
                  <a:cs typeface="Gill Sans"/>
                  <a:sym typeface="Gill Sans"/>
                </a:rPr>
                <a:t>Integration of IoT for Seamless Operations</a:t>
              </a:r>
              <a:endParaRPr sz="1600">
                <a:solidFill>
                  <a:schemeClr val="dk1"/>
                </a:solidFill>
                <a:latin typeface="Gill Sans"/>
                <a:ea typeface="Gill Sans"/>
                <a:cs typeface="Gill Sans"/>
                <a:sym typeface="Gill Sans"/>
              </a:endParaRPr>
            </a:p>
          </p:txBody>
        </p:sp>
        <p:sp>
          <p:nvSpPr>
            <p:cNvPr id="204" name="Google Shape;204;p11"/>
            <p:cNvSpPr/>
            <p:nvPr/>
          </p:nvSpPr>
          <p:spPr>
            <a:xfrm>
              <a:off x="0" y="4557678"/>
              <a:ext cx="7230140" cy="72914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220566" y="4721736"/>
              <a:ext cx="401029" cy="401029"/>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842161" y="4557678"/>
              <a:ext cx="6387978" cy="7291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txBox="1"/>
            <p:nvPr/>
          </p:nvSpPr>
          <p:spPr>
            <a:xfrm>
              <a:off x="842161" y="4557678"/>
              <a:ext cx="6387978" cy="729143"/>
            </a:xfrm>
            <a:prstGeom prst="rect">
              <a:avLst/>
            </a:prstGeom>
            <a:noFill/>
            <a:ln>
              <a:noFill/>
            </a:ln>
          </p:spPr>
          <p:txBody>
            <a:bodyPr spcFirstLastPara="1" wrap="square" lIns="77150" tIns="77150" rIns="77150" bIns="77150" anchor="ctr" anchorCtr="0">
              <a:noAutofit/>
            </a:bodyPr>
            <a:lstStyle/>
            <a:p>
              <a:pPr marL="0" marR="0" lvl="0" indent="0" algn="l" rtl="0">
                <a:lnSpc>
                  <a:spcPct val="90000"/>
                </a:lnSpc>
                <a:spcBef>
                  <a:spcPts val="0"/>
                </a:spcBef>
                <a:spcAft>
                  <a:spcPts val="0"/>
                </a:spcAft>
                <a:buClr>
                  <a:schemeClr val="dk1"/>
                </a:buClr>
                <a:buSzPts val="1600"/>
                <a:buFont typeface="Gill Sans"/>
                <a:buNone/>
              </a:pPr>
              <a:r>
                <a:rPr lang="en-US" sz="1600" b="1" i="0">
                  <a:solidFill>
                    <a:schemeClr val="dk1"/>
                  </a:solidFill>
                  <a:latin typeface="Gill Sans"/>
                  <a:ea typeface="Gill Sans"/>
                  <a:cs typeface="Gill Sans"/>
                  <a:sym typeface="Gill Sans"/>
                </a:rPr>
                <a:t>Real-time Authentication and Decision Making</a:t>
              </a:r>
              <a:endParaRPr sz="1600">
                <a:solidFill>
                  <a:schemeClr val="dk1"/>
                </a:solidFill>
                <a:latin typeface="Gill Sans"/>
                <a:ea typeface="Gill Sans"/>
                <a:cs typeface="Gill Sans"/>
                <a:sym typeface="Gill Sans"/>
              </a:endParaRPr>
            </a:p>
          </p:txBody>
        </p:sp>
        <p:sp>
          <p:nvSpPr>
            <p:cNvPr id="208" name="Google Shape;208;p11"/>
            <p:cNvSpPr/>
            <p:nvPr/>
          </p:nvSpPr>
          <p:spPr>
            <a:xfrm>
              <a:off x="0" y="5469108"/>
              <a:ext cx="7230140" cy="729143"/>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220566" y="5633165"/>
              <a:ext cx="401029" cy="401029"/>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842161" y="5469108"/>
              <a:ext cx="6387978" cy="7291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txBox="1"/>
            <p:nvPr/>
          </p:nvSpPr>
          <p:spPr>
            <a:xfrm>
              <a:off x="842161" y="5469108"/>
              <a:ext cx="6387978" cy="729143"/>
            </a:xfrm>
            <a:prstGeom prst="rect">
              <a:avLst/>
            </a:prstGeom>
            <a:noFill/>
            <a:ln>
              <a:noFill/>
            </a:ln>
          </p:spPr>
          <p:txBody>
            <a:bodyPr spcFirstLastPara="1" wrap="square" lIns="77150" tIns="77150" rIns="77150" bIns="77150" anchor="ctr" anchorCtr="0">
              <a:noAutofit/>
            </a:bodyPr>
            <a:lstStyle/>
            <a:p>
              <a:pPr marL="0" marR="0" lvl="0" indent="0" algn="l" rtl="0">
                <a:lnSpc>
                  <a:spcPct val="90000"/>
                </a:lnSpc>
                <a:spcBef>
                  <a:spcPts val="0"/>
                </a:spcBef>
                <a:spcAft>
                  <a:spcPts val="0"/>
                </a:spcAft>
                <a:buClr>
                  <a:schemeClr val="dk1"/>
                </a:buClr>
                <a:buSzPts val="1600"/>
                <a:buFont typeface="Gill Sans"/>
                <a:buNone/>
              </a:pPr>
              <a:r>
                <a:rPr lang="en-US" sz="1600" b="1" i="0">
                  <a:solidFill>
                    <a:schemeClr val="dk1"/>
                  </a:solidFill>
                  <a:latin typeface="Gill Sans"/>
                  <a:ea typeface="Gill Sans"/>
                  <a:cs typeface="Gill Sans"/>
                  <a:sym typeface="Gill Sans"/>
                </a:rPr>
                <a:t>Ensuring Data Integrity and Validation</a:t>
              </a:r>
              <a:endParaRPr sz="1600">
                <a:solidFill>
                  <a:schemeClr val="dk1"/>
                </a:solidFill>
                <a:latin typeface="Gill Sans"/>
                <a:ea typeface="Gill Sans"/>
                <a:cs typeface="Gill Sans"/>
                <a:sym typeface="Gill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6"/>
        <p:cNvGrpSpPr/>
        <p:nvPr/>
      </p:nvGrpSpPr>
      <p:grpSpPr>
        <a:xfrm>
          <a:off x="0" y="0"/>
          <a:ext cx="0" cy="0"/>
          <a:chOff x="0" y="0"/>
          <a:chExt cx="0" cy="0"/>
        </a:xfrm>
      </p:grpSpPr>
      <p:sp>
        <p:nvSpPr>
          <p:cNvPr id="217" name="Google Shape;217;p12"/>
          <p:cNvSpPr/>
          <p:nvPr/>
        </p:nvSpPr>
        <p:spPr>
          <a:xfrm>
            <a:off x="0" y="0"/>
            <a:ext cx="12191999"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8" name="Google Shape;218;p12"/>
          <p:cNvSpPr/>
          <p:nvPr/>
        </p:nvSpPr>
        <p:spPr>
          <a:xfrm>
            <a:off x="1" y="1"/>
            <a:ext cx="465429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9" name="Google Shape;219;p12"/>
          <p:cNvSpPr txBox="1">
            <a:spLocks noGrp="1"/>
          </p:cNvSpPr>
          <p:nvPr>
            <p:ph type="title"/>
          </p:nvPr>
        </p:nvSpPr>
        <p:spPr>
          <a:xfrm>
            <a:off x="804671" y="2404871"/>
            <a:ext cx="3196715" cy="1720561"/>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2400"/>
              <a:buFont typeface="Gill Sans"/>
              <a:buNone/>
            </a:pPr>
            <a:r>
              <a:rPr lang="en-US" sz="2400"/>
              <a:t>METHODOLOGY</a:t>
            </a:r>
            <a:endParaRPr/>
          </a:p>
        </p:txBody>
      </p:sp>
      <p:grpSp>
        <p:nvGrpSpPr>
          <p:cNvPr id="220" name="Google Shape;220;p12"/>
          <p:cNvGrpSpPr/>
          <p:nvPr/>
        </p:nvGrpSpPr>
        <p:grpSpPr>
          <a:xfrm>
            <a:off x="4869712" y="181516"/>
            <a:ext cx="6453962" cy="6250418"/>
            <a:chOff x="0" y="763"/>
            <a:chExt cx="6453962" cy="6250418"/>
          </a:xfrm>
        </p:grpSpPr>
        <p:cxnSp>
          <p:nvCxnSpPr>
            <p:cNvPr id="221" name="Google Shape;221;p12"/>
            <p:cNvCxnSpPr/>
            <p:nvPr/>
          </p:nvCxnSpPr>
          <p:spPr>
            <a:xfrm>
              <a:off x="0" y="763"/>
              <a:ext cx="6453962" cy="0"/>
            </a:xfrm>
            <a:prstGeom prst="straightConnector1">
              <a:avLst/>
            </a:prstGeom>
            <a:gradFill>
              <a:gsLst>
                <a:gs pos="0">
                  <a:srgbClr val="A2B4B9"/>
                </a:gs>
                <a:gs pos="50000">
                  <a:srgbClr val="99AFB5"/>
                </a:gs>
                <a:gs pos="100000">
                  <a:srgbClr val="91A7AE"/>
                </a:gs>
              </a:gsLst>
              <a:lin ang="5400000" scaled="0"/>
            </a:gradFill>
            <a:ln w="9525" cap="flat" cmpd="sng">
              <a:solidFill>
                <a:schemeClr val="accent2"/>
              </a:solidFill>
              <a:prstDash val="solid"/>
              <a:round/>
              <a:headEnd type="none" w="sm" len="sm"/>
              <a:tailEnd type="none" w="sm" len="sm"/>
            </a:ln>
          </p:spPr>
        </p:cxnSp>
        <p:sp>
          <p:nvSpPr>
            <p:cNvPr id="222" name="Google Shape;222;p12"/>
            <p:cNvSpPr/>
            <p:nvPr/>
          </p:nvSpPr>
          <p:spPr>
            <a:xfrm>
              <a:off x="0" y="763"/>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txBox="1"/>
            <p:nvPr/>
          </p:nvSpPr>
          <p:spPr>
            <a:xfrm>
              <a:off x="0" y="763"/>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Times New Roman"/>
                <a:buNone/>
              </a:pPr>
              <a:r>
                <a:rPr lang="en-US" sz="2000" b="1">
                  <a:solidFill>
                    <a:schemeClr val="dk1"/>
                  </a:solidFill>
                  <a:latin typeface="Times New Roman"/>
                  <a:ea typeface="Times New Roman"/>
                  <a:cs typeface="Times New Roman"/>
                  <a:sym typeface="Times New Roman"/>
                </a:rPr>
                <a:t>Hardware Components:</a:t>
              </a:r>
              <a:endParaRPr sz="2000">
                <a:solidFill>
                  <a:schemeClr val="dk1"/>
                </a:solidFill>
                <a:latin typeface="Times New Roman"/>
                <a:ea typeface="Times New Roman"/>
                <a:cs typeface="Times New Roman"/>
                <a:sym typeface="Times New Roman"/>
              </a:endParaRPr>
            </a:p>
          </p:txBody>
        </p:sp>
        <p:cxnSp>
          <p:nvCxnSpPr>
            <p:cNvPr id="224" name="Google Shape;224;p12"/>
            <p:cNvCxnSpPr/>
            <p:nvPr/>
          </p:nvCxnSpPr>
          <p:spPr>
            <a:xfrm>
              <a:off x="0" y="481564"/>
              <a:ext cx="6453962" cy="0"/>
            </a:xfrm>
            <a:prstGeom prst="straightConnector1">
              <a:avLst/>
            </a:prstGeom>
            <a:gradFill>
              <a:gsLst>
                <a:gs pos="0">
                  <a:srgbClr val="CB7047"/>
                </a:gs>
                <a:gs pos="50000">
                  <a:srgbClr val="CB622A"/>
                </a:gs>
                <a:gs pos="100000">
                  <a:srgbClr val="C65C23"/>
                </a:gs>
              </a:gsLst>
              <a:lin ang="5400000" scaled="0"/>
            </a:gradFill>
            <a:ln w="9525" cap="flat" cmpd="sng">
              <a:solidFill>
                <a:srgbClr val="C9642E"/>
              </a:solidFill>
              <a:prstDash val="solid"/>
              <a:round/>
              <a:headEnd type="none" w="sm" len="sm"/>
              <a:tailEnd type="none" w="sm" len="sm"/>
            </a:ln>
          </p:spPr>
        </p:cxnSp>
        <p:sp>
          <p:nvSpPr>
            <p:cNvPr id="225" name="Google Shape;225;p12"/>
            <p:cNvSpPr/>
            <p:nvPr/>
          </p:nvSpPr>
          <p:spPr>
            <a:xfrm>
              <a:off x="0" y="481564"/>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txBox="1"/>
            <p:nvPr/>
          </p:nvSpPr>
          <p:spPr>
            <a:xfrm>
              <a:off x="0" y="481564"/>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Arduino Uno</a:t>
              </a:r>
              <a:endParaRPr sz="2000">
                <a:solidFill>
                  <a:schemeClr val="dk1"/>
                </a:solidFill>
                <a:latin typeface="Times New Roman"/>
                <a:ea typeface="Times New Roman"/>
                <a:cs typeface="Times New Roman"/>
                <a:sym typeface="Times New Roman"/>
              </a:endParaRPr>
            </a:p>
          </p:txBody>
        </p:sp>
        <p:cxnSp>
          <p:nvCxnSpPr>
            <p:cNvPr id="227" name="Google Shape;227;p12"/>
            <p:cNvCxnSpPr/>
            <p:nvPr/>
          </p:nvCxnSpPr>
          <p:spPr>
            <a:xfrm>
              <a:off x="0" y="962366"/>
              <a:ext cx="6453962" cy="0"/>
            </a:xfrm>
            <a:prstGeom prst="straightConnector1">
              <a:avLst/>
            </a:prstGeom>
            <a:gradFill>
              <a:gsLst>
                <a:gs pos="0">
                  <a:srgbClr val="A2A98C"/>
                </a:gs>
                <a:gs pos="50000">
                  <a:srgbClr val="9CA382"/>
                </a:gs>
                <a:gs pos="100000">
                  <a:srgbClr val="949C7A"/>
                </a:gs>
              </a:gsLst>
              <a:lin ang="5400000" scaled="0"/>
            </a:gradFill>
            <a:ln w="9525" cap="flat" cmpd="sng">
              <a:solidFill>
                <a:schemeClr val="accent4"/>
              </a:solidFill>
              <a:prstDash val="solid"/>
              <a:round/>
              <a:headEnd type="none" w="sm" len="sm"/>
              <a:tailEnd type="none" w="sm" len="sm"/>
            </a:ln>
          </p:spPr>
        </p:cxnSp>
        <p:sp>
          <p:nvSpPr>
            <p:cNvPr id="228" name="Google Shape;228;p12"/>
            <p:cNvSpPr/>
            <p:nvPr/>
          </p:nvSpPr>
          <p:spPr>
            <a:xfrm>
              <a:off x="0" y="962366"/>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txBox="1"/>
            <p:nvPr/>
          </p:nvSpPr>
          <p:spPr>
            <a:xfrm>
              <a:off x="0" y="962366"/>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en-US" sz="2000" b="0" i="0">
                  <a:solidFill>
                    <a:schemeClr val="dk1"/>
                  </a:solidFill>
                  <a:latin typeface="Gill Sans"/>
                  <a:ea typeface="Gill Sans"/>
                  <a:cs typeface="Gill Sans"/>
                  <a:sym typeface="Gill Sans"/>
                </a:rPr>
                <a:t>RFID Card Reader (MFRC522 Library)</a:t>
              </a:r>
              <a:endParaRPr sz="2000">
                <a:solidFill>
                  <a:schemeClr val="dk1"/>
                </a:solidFill>
                <a:latin typeface="Times New Roman"/>
                <a:ea typeface="Times New Roman"/>
                <a:cs typeface="Times New Roman"/>
                <a:sym typeface="Times New Roman"/>
              </a:endParaRPr>
            </a:p>
          </p:txBody>
        </p:sp>
        <p:cxnSp>
          <p:nvCxnSpPr>
            <p:cNvPr id="230" name="Google Shape;230;p12"/>
            <p:cNvCxnSpPr/>
            <p:nvPr/>
          </p:nvCxnSpPr>
          <p:spPr>
            <a:xfrm>
              <a:off x="0" y="1443167"/>
              <a:ext cx="6453962" cy="0"/>
            </a:xfrm>
            <a:prstGeom prst="straightConnector1">
              <a:avLst/>
            </a:prstGeom>
            <a:gradFill>
              <a:gsLst>
                <a:gs pos="0">
                  <a:srgbClr val="8E8268"/>
                </a:gs>
                <a:gs pos="50000">
                  <a:srgbClr val="87795B"/>
                </a:gs>
                <a:gs pos="100000">
                  <a:srgbClr val="827355"/>
                </a:gs>
              </a:gsLst>
              <a:lin ang="5400000" scaled="0"/>
            </a:gradFill>
            <a:ln w="9525" cap="flat" cmpd="sng">
              <a:solidFill>
                <a:schemeClr val="accent5"/>
              </a:solidFill>
              <a:prstDash val="solid"/>
              <a:round/>
              <a:headEnd type="none" w="sm" len="sm"/>
              <a:tailEnd type="none" w="sm" len="sm"/>
            </a:ln>
          </p:spPr>
        </p:cxnSp>
        <p:sp>
          <p:nvSpPr>
            <p:cNvPr id="231" name="Google Shape;231;p12"/>
            <p:cNvSpPr/>
            <p:nvPr/>
          </p:nvSpPr>
          <p:spPr>
            <a:xfrm>
              <a:off x="0" y="1443167"/>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txBox="1"/>
            <p:nvPr/>
          </p:nvSpPr>
          <p:spPr>
            <a:xfrm>
              <a:off x="0" y="1443167"/>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en-US" sz="2000" b="0" i="0">
                  <a:solidFill>
                    <a:schemeClr val="dk1"/>
                  </a:solidFill>
                  <a:latin typeface="Gill Sans"/>
                  <a:ea typeface="Gill Sans"/>
                  <a:cs typeface="Gill Sans"/>
                  <a:sym typeface="Gill Sans"/>
                </a:rPr>
                <a:t>Fingerprint Sensor (Adafruit_Fingerprint Library)</a:t>
              </a:r>
              <a:endParaRPr sz="2000">
                <a:solidFill>
                  <a:schemeClr val="dk1"/>
                </a:solidFill>
                <a:latin typeface="Times New Roman"/>
                <a:ea typeface="Times New Roman"/>
                <a:cs typeface="Times New Roman"/>
                <a:sym typeface="Times New Roman"/>
              </a:endParaRPr>
            </a:p>
          </p:txBody>
        </p:sp>
        <p:cxnSp>
          <p:nvCxnSpPr>
            <p:cNvPr id="233" name="Google Shape;233;p12"/>
            <p:cNvCxnSpPr/>
            <p:nvPr/>
          </p:nvCxnSpPr>
          <p:spPr>
            <a:xfrm>
              <a:off x="0" y="1923968"/>
              <a:ext cx="6453962" cy="0"/>
            </a:xfrm>
            <a:prstGeom prst="straightConnector1">
              <a:avLst/>
            </a:prstGeom>
            <a:gradFill>
              <a:gsLst>
                <a:gs pos="0">
                  <a:srgbClr val="A69F94"/>
                </a:gs>
                <a:gs pos="50000">
                  <a:srgbClr val="9F978B"/>
                </a:gs>
                <a:gs pos="100000">
                  <a:srgbClr val="989184"/>
                </a:gs>
              </a:gsLst>
              <a:lin ang="5400000" scaled="0"/>
            </a:gradFill>
            <a:ln w="9525" cap="flat" cmpd="sng">
              <a:solidFill>
                <a:schemeClr val="accent6"/>
              </a:solidFill>
              <a:prstDash val="solid"/>
              <a:round/>
              <a:headEnd type="none" w="sm" len="sm"/>
              <a:tailEnd type="none" w="sm" len="sm"/>
            </a:ln>
          </p:spPr>
        </p:cxnSp>
        <p:sp>
          <p:nvSpPr>
            <p:cNvPr id="234" name="Google Shape;234;p12"/>
            <p:cNvSpPr/>
            <p:nvPr/>
          </p:nvSpPr>
          <p:spPr>
            <a:xfrm>
              <a:off x="0" y="1923968"/>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txBox="1"/>
            <p:nvPr/>
          </p:nvSpPr>
          <p:spPr>
            <a:xfrm>
              <a:off x="0" y="1923968"/>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en-US" sz="2000" b="0" i="0">
                  <a:solidFill>
                    <a:schemeClr val="dk1"/>
                  </a:solidFill>
                  <a:latin typeface="Gill Sans"/>
                  <a:ea typeface="Gill Sans"/>
                  <a:cs typeface="Gill Sans"/>
                  <a:sym typeface="Gill Sans"/>
                </a:rPr>
                <a:t>ESP8266 12F for Communication with ThingSpeak</a:t>
              </a:r>
              <a:endParaRPr sz="2000">
                <a:solidFill>
                  <a:schemeClr val="dk1"/>
                </a:solidFill>
                <a:latin typeface="Times New Roman"/>
                <a:ea typeface="Times New Roman"/>
                <a:cs typeface="Times New Roman"/>
                <a:sym typeface="Times New Roman"/>
              </a:endParaRPr>
            </a:p>
          </p:txBody>
        </p:sp>
        <p:cxnSp>
          <p:nvCxnSpPr>
            <p:cNvPr id="236" name="Google Shape;236;p12"/>
            <p:cNvCxnSpPr/>
            <p:nvPr/>
          </p:nvCxnSpPr>
          <p:spPr>
            <a:xfrm>
              <a:off x="0" y="2404770"/>
              <a:ext cx="6453962" cy="0"/>
            </a:xfrm>
            <a:prstGeom prst="straightConnector1">
              <a:avLst/>
            </a:prstGeom>
            <a:gradFill>
              <a:gsLst>
                <a:gs pos="0">
                  <a:srgbClr val="A2B4B9"/>
                </a:gs>
                <a:gs pos="50000">
                  <a:srgbClr val="99AFB5"/>
                </a:gs>
                <a:gs pos="100000">
                  <a:srgbClr val="91A7AE"/>
                </a:gs>
              </a:gsLst>
              <a:lin ang="5400000" scaled="0"/>
            </a:gradFill>
            <a:ln w="9525" cap="flat" cmpd="sng">
              <a:solidFill>
                <a:schemeClr val="accent2"/>
              </a:solidFill>
              <a:prstDash val="solid"/>
              <a:round/>
              <a:headEnd type="none" w="sm" len="sm"/>
              <a:tailEnd type="none" w="sm" len="sm"/>
            </a:ln>
          </p:spPr>
        </p:cxnSp>
        <p:sp>
          <p:nvSpPr>
            <p:cNvPr id="237" name="Google Shape;237;p12"/>
            <p:cNvSpPr/>
            <p:nvPr/>
          </p:nvSpPr>
          <p:spPr>
            <a:xfrm>
              <a:off x="0" y="2404770"/>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txBox="1"/>
            <p:nvPr/>
          </p:nvSpPr>
          <p:spPr>
            <a:xfrm>
              <a:off x="0" y="2404770"/>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Relay 5v</a:t>
              </a:r>
              <a:endParaRPr sz="2000">
                <a:solidFill>
                  <a:schemeClr val="dk1"/>
                </a:solidFill>
                <a:latin typeface="Times New Roman"/>
                <a:ea typeface="Times New Roman"/>
                <a:cs typeface="Times New Roman"/>
                <a:sym typeface="Times New Roman"/>
              </a:endParaRPr>
            </a:p>
          </p:txBody>
        </p:sp>
        <p:cxnSp>
          <p:nvCxnSpPr>
            <p:cNvPr id="239" name="Google Shape;239;p12"/>
            <p:cNvCxnSpPr/>
            <p:nvPr/>
          </p:nvCxnSpPr>
          <p:spPr>
            <a:xfrm>
              <a:off x="0" y="2885571"/>
              <a:ext cx="6453962" cy="0"/>
            </a:xfrm>
            <a:prstGeom prst="straightConnector1">
              <a:avLst/>
            </a:prstGeom>
            <a:gradFill>
              <a:gsLst>
                <a:gs pos="0">
                  <a:srgbClr val="CB7047"/>
                </a:gs>
                <a:gs pos="50000">
                  <a:srgbClr val="CB622A"/>
                </a:gs>
                <a:gs pos="100000">
                  <a:srgbClr val="C65C23"/>
                </a:gs>
              </a:gsLst>
              <a:lin ang="5400000" scaled="0"/>
            </a:gradFill>
            <a:ln w="9525" cap="flat" cmpd="sng">
              <a:solidFill>
                <a:srgbClr val="C9642E"/>
              </a:solidFill>
              <a:prstDash val="solid"/>
              <a:round/>
              <a:headEnd type="none" w="sm" len="sm"/>
              <a:tailEnd type="none" w="sm" len="sm"/>
            </a:ln>
          </p:spPr>
        </p:cxnSp>
        <p:sp>
          <p:nvSpPr>
            <p:cNvPr id="240" name="Google Shape;240;p12"/>
            <p:cNvSpPr/>
            <p:nvPr/>
          </p:nvSpPr>
          <p:spPr>
            <a:xfrm>
              <a:off x="0" y="2885571"/>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txBox="1"/>
            <p:nvPr/>
          </p:nvSpPr>
          <p:spPr>
            <a:xfrm>
              <a:off x="0" y="2885571"/>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Times New Roman"/>
                <a:buNone/>
              </a:pPr>
              <a:r>
                <a:rPr lang="en-US" sz="2000" b="1">
                  <a:solidFill>
                    <a:schemeClr val="dk1"/>
                  </a:solidFill>
                  <a:latin typeface="Times New Roman"/>
                  <a:ea typeface="Times New Roman"/>
                  <a:cs typeface="Times New Roman"/>
                  <a:sym typeface="Times New Roman"/>
                </a:rPr>
                <a:t>communication protocols:</a:t>
              </a:r>
              <a:endParaRPr sz="2000">
                <a:solidFill>
                  <a:schemeClr val="dk1"/>
                </a:solidFill>
                <a:latin typeface="Times New Roman"/>
                <a:ea typeface="Times New Roman"/>
                <a:cs typeface="Times New Roman"/>
                <a:sym typeface="Times New Roman"/>
              </a:endParaRPr>
            </a:p>
          </p:txBody>
        </p:sp>
        <p:cxnSp>
          <p:nvCxnSpPr>
            <p:cNvPr id="242" name="Google Shape;242;p12"/>
            <p:cNvCxnSpPr/>
            <p:nvPr/>
          </p:nvCxnSpPr>
          <p:spPr>
            <a:xfrm>
              <a:off x="0" y="3366373"/>
              <a:ext cx="6453962" cy="0"/>
            </a:xfrm>
            <a:prstGeom prst="straightConnector1">
              <a:avLst/>
            </a:prstGeom>
            <a:gradFill>
              <a:gsLst>
                <a:gs pos="0">
                  <a:srgbClr val="A2A98C"/>
                </a:gs>
                <a:gs pos="50000">
                  <a:srgbClr val="9CA382"/>
                </a:gs>
                <a:gs pos="100000">
                  <a:srgbClr val="949C7A"/>
                </a:gs>
              </a:gsLst>
              <a:lin ang="5400000" scaled="0"/>
            </a:gradFill>
            <a:ln w="9525" cap="flat" cmpd="sng">
              <a:solidFill>
                <a:schemeClr val="accent4"/>
              </a:solidFill>
              <a:prstDash val="solid"/>
              <a:round/>
              <a:headEnd type="none" w="sm" len="sm"/>
              <a:tailEnd type="none" w="sm" len="sm"/>
            </a:ln>
          </p:spPr>
        </p:cxnSp>
        <p:sp>
          <p:nvSpPr>
            <p:cNvPr id="243" name="Google Shape;243;p12"/>
            <p:cNvSpPr/>
            <p:nvPr/>
          </p:nvSpPr>
          <p:spPr>
            <a:xfrm>
              <a:off x="0" y="3366373"/>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txBox="1"/>
            <p:nvPr/>
          </p:nvSpPr>
          <p:spPr>
            <a:xfrm>
              <a:off x="0" y="3366373"/>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Times New Roman"/>
                <a:buNone/>
              </a:pPr>
              <a:r>
                <a:rPr lang="en-US" sz="2000" i="0">
                  <a:solidFill>
                    <a:schemeClr val="dk1"/>
                  </a:solidFill>
                  <a:latin typeface="Times New Roman"/>
                  <a:ea typeface="Times New Roman"/>
                  <a:cs typeface="Times New Roman"/>
                  <a:sym typeface="Times New Roman"/>
                </a:rPr>
                <a:t>SPI (Serial Peripheral Interface)</a:t>
              </a:r>
              <a:endParaRPr sz="2000">
                <a:solidFill>
                  <a:schemeClr val="dk1"/>
                </a:solidFill>
                <a:latin typeface="Times New Roman"/>
                <a:ea typeface="Times New Roman"/>
                <a:cs typeface="Times New Roman"/>
                <a:sym typeface="Times New Roman"/>
              </a:endParaRPr>
            </a:p>
          </p:txBody>
        </p:sp>
        <p:cxnSp>
          <p:nvCxnSpPr>
            <p:cNvPr id="245" name="Google Shape;245;p12"/>
            <p:cNvCxnSpPr/>
            <p:nvPr/>
          </p:nvCxnSpPr>
          <p:spPr>
            <a:xfrm>
              <a:off x="0" y="3847174"/>
              <a:ext cx="6453962" cy="0"/>
            </a:xfrm>
            <a:prstGeom prst="straightConnector1">
              <a:avLst/>
            </a:prstGeom>
            <a:gradFill>
              <a:gsLst>
                <a:gs pos="0">
                  <a:srgbClr val="8E8268"/>
                </a:gs>
                <a:gs pos="50000">
                  <a:srgbClr val="87795B"/>
                </a:gs>
                <a:gs pos="100000">
                  <a:srgbClr val="827355"/>
                </a:gs>
              </a:gsLst>
              <a:lin ang="5400000" scaled="0"/>
            </a:gradFill>
            <a:ln w="9525" cap="flat" cmpd="sng">
              <a:solidFill>
                <a:schemeClr val="accent5"/>
              </a:solidFill>
              <a:prstDash val="solid"/>
              <a:round/>
              <a:headEnd type="none" w="sm" len="sm"/>
              <a:tailEnd type="none" w="sm" len="sm"/>
            </a:ln>
          </p:spPr>
        </p:cxnSp>
        <p:sp>
          <p:nvSpPr>
            <p:cNvPr id="246" name="Google Shape;246;p12"/>
            <p:cNvSpPr/>
            <p:nvPr/>
          </p:nvSpPr>
          <p:spPr>
            <a:xfrm>
              <a:off x="0" y="3847174"/>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txBox="1"/>
            <p:nvPr/>
          </p:nvSpPr>
          <p:spPr>
            <a:xfrm>
              <a:off x="0" y="3847174"/>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Times New Roman"/>
                <a:buNone/>
              </a:pPr>
              <a:r>
                <a:rPr lang="en-US" sz="2000" b="1">
                  <a:solidFill>
                    <a:schemeClr val="dk1"/>
                  </a:solidFill>
                  <a:latin typeface="Times New Roman"/>
                  <a:ea typeface="Times New Roman"/>
                  <a:cs typeface="Times New Roman"/>
                  <a:sym typeface="Times New Roman"/>
                </a:rPr>
                <a:t>Software Components:</a:t>
              </a:r>
              <a:endParaRPr sz="2000">
                <a:solidFill>
                  <a:schemeClr val="dk1"/>
                </a:solidFill>
                <a:latin typeface="Times New Roman"/>
                <a:ea typeface="Times New Roman"/>
                <a:cs typeface="Times New Roman"/>
                <a:sym typeface="Times New Roman"/>
              </a:endParaRPr>
            </a:p>
          </p:txBody>
        </p:sp>
        <p:cxnSp>
          <p:nvCxnSpPr>
            <p:cNvPr id="248" name="Google Shape;248;p12"/>
            <p:cNvCxnSpPr/>
            <p:nvPr/>
          </p:nvCxnSpPr>
          <p:spPr>
            <a:xfrm>
              <a:off x="0" y="4327976"/>
              <a:ext cx="6453962" cy="0"/>
            </a:xfrm>
            <a:prstGeom prst="straightConnector1">
              <a:avLst/>
            </a:prstGeom>
            <a:gradFill>
              <a:gsLst>
                <a:gs pos="0">
                  <a:srgbClr val="A69F94"/>
                </a:gs>
                <a:gs pos="50000">
                  <a:srgbClr val="9F978B"/>
                </a:gs>
                <a:gs pos="100000">
                  <a:srgbClr val="989184"/>
                </a:gs>
              </a:gsLst>
              <a:lin ang="5400000" scaled="0"/>
            </a:gradFill>
            <a:ln w="9525" cap="flat" cmpd="sng">
              <a:solidFill>
                <a:schemeClr val="accent6"/>
              </a:solidFill>
              <a:prstDash val="solid"/>
              <a:round/>
              <a:headEnd type="none" w="sm" len="sm"/>
              <a:tailEnd type="none" w="sm" len="sm"/>
            </a:ln>
          </p:spPr>
        </p:cxnSp>
        <p:sp>
          <p:nvSpPr>
            <p:cNvPr id="249" name="Google Shape;249;p12"/>
            <p:cNvSpPr/>
            <p:nvPr/>
          </p:nvSpPr>
          <p:spPr>
            <a:xfrm>
              <a:off x="0" y="4327976"/>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txBox="1"/>
            <p:nvPr/>
          </p:nvSpPr>
          <p:spPr>
            <a:xfrm>
              <a:off x="0" y="4327976"/>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Times New Roman"/>
                <a:buNone/>
              </a:pPr>
              <a:r>
                <a:rPr lang="en-US" sz="2000" i="0">
                  <a:solidFill>
                    <a:schemeClr val="dk1"/>
                  </a:solidFill>
                  <a:latin typeface="Times New Roman"/>
                  <a:ea typeface="Times New Roman"/>
                  <a:cs typeface="Times New Roman"/>
                  <a:sym typeface="Times New Roman"/>
                </a:rPr>
                <a:t>Arduino IDE ad required libraries</a:t>
              </a:r>
              <a:endParaRPr sz="2000">
                <a:solidFill>
                  <a:schemeClr val="dk1"/>
                </a:solidFill>
                <a:latin typeface="Times New Roman"/>
                <a:ea typeface="Times New Roman"/>
                <a:cs typeface="Times New Roman"/>
                <a:sym typeface="Times New Roman"/>
              </a:endParaRPr>
            </a:p>
          </p:txBody>
        </p:sp>
        <p:cxnSp>
          <p:nvCxnSpPr>
            <p:cNvPr id="251" name="Google Shape;251;p12"/>
            <p:cNvCxnSpPr/>
            <p:nvPr/>
          </p:nvCxnSpPr>
          <p:spPr>
            <a:xfrm>
              <a:off x="0" y="4808777"/>
              <a:ext cx="6453962" cy="0"/>
            </a:xfrm>
            <a:prstGeom prst="straightConnector1">
              <a:avLst/>
            </a:prstGeom>
            <a:gradFill>
              <a:gsLst>
                <a:gs pos="0">
                  <a:srgbClr val="A2B4B9"/>
                </a:gs>
                <a:gs pos="50000">
                  <a:srgbClr val="99AFB5"/>
                </a:gs>
                <a:gs pos="100000">
                  <a:srgbClr val="91A7AE"/>
                </a:gs>
              </a:gsLst>
              <a:lin ang="5400000" scaled="0"/>
            </a:gradFill>
            <a:ln w="9525" cap="flat" cmpd="sng">
              <a:solidFill>
                <a:schemeClr val="accent2"/>
              </a:solidFill>
              <a:prstDash val="solid"/>
              <a:round/>
              <a:headEnd type="none" w="sm" len="sm"/>
              <a:tailEnd type="none" w="sm" len="sm"/>
            </a:ln>
          </p:spPr>
        </p:cxnSp>
        <p:sp>
          <p:nvSpPr>
            <p:cNvPr id="252" name="Google Shape;252;p12"/>
            <p:cNvSpPr/>
            <p:nvPr/>
          </p:nvSpPr>
          <p:spPr>
            <a:xfrm>
              <a:off x="0" y="4808777"/>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txBox="1"/>
            <p:nvPr/>
          </p:nvSpPr>
          <p:spPr>
            <a:xfrm>
              <a:off x="0" y="4808777"/>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Times New Roman"/>
                <a:buNone/>
              </a:pPr>
              <a:r>
                <a:rPr lang="en-US" sz="2000" i="0">
                  <a:solidFill>
                    <a:schemeClr val="dk1"/>
                  </a:solidFill>
                  <a:latin typeface="Times New Roman"/>
                  <a:ea typeface="Times New Roman"/>
                  <a:cs typeface="Times New Roman"/>
                  <a:sym typeface="Times New Roman"/>
                </a:rPr>
                <a:t>ThingSpeak and Firebase APIs </a:t>
              </a:r>
              <a:endParaRPr sz="2000">
                <a:solidFill>
                  <a:schemeClr val="dk1"/>
                </a:solidFill>
                <a:latin typeface="Times New Roman"/>
                <a:ea typeface="Times New Roman"/>
                <a:cs typeface="Times New Roman"/>
                <a:sym typeface="Times New Roman"/>
              </a:endParaRPr>
            </a:p>
          </p:txBody>
        </p:sp>
        <p:cxnSp>
          <p:nvCxnSpPr>
            <p:cNvPr id="254" name="Google Shape;254;p12"/>
            <p:cNvCxnSpPr/>
            <p:nvPr/>
          </p:nvCxnSpPr>
          <p:spPr>
            <a:xfrm>
              <a:off x="0" y="5289578"/>
              <a:ext cx="6453962" cy="0"/>
            </a:xfrm>
            <a:prstGeom prst="straightConnector1">
              <a:avLst/>
            </a:prstGeom>
            <a:gradFill>
              <a:gsLst>
                <a:gs pos="0">
                  <a:srgbClr val="CB7047"/>
                </a:gs>
                <a:gs pos="50000">
                  <a:srgbClr val="CB622A"/>
                </a:gs>
                <a:gs pos="100000">
                  <a:srgbClr val="C65C23"/>
                </a:gs>
              </a:gsLst>
              <a:lin ang="5400000" scaled="0"/>
            </a:gradFill>
            <a:ln w="9525" cap="flat" cmpd="sng">
              <a:solidFill>
                <a:srgbClr val="C9642E"/>
              </a:solidFill>
              <a:prstDash val="solid"/>
              <a:round/>
              <a:headEnd type="none" w="sm" len="sm"/>
              <a:tailEnd type="none" w="sm" len="sm"/>
            </a:ln>
          </p:spPr>
        </p:cxnSp>
        <p:sp>
          <p:nvSpPr>
            <p:cNvPr id="255" name="Google Shape;255;p12"/>
            <p:cNvSpPr/>
            <p:nvPr/>
          </p:nvSpPr>
          <p:spPr>
            <a:xfrm>
              <a:off x="0" y="5289578"/>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txBox="1"/>
            <p:nvPr/>
          </p:nvSpPr>
          <p:spPr>
            <a:xfrm>
              <a:off x="0" y="5289578"/>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Times New Roman"/>
                <a:buNone/>
              </a:pPr>
              <a:r>
                <a:rPr lang="en-US" sz="2000" i="0">
                  <a:solidFill>
                    <a:schemeClr val="dk1"/>
                  </a:solidFill>
                  <a:latin typeface="Times New Roman"/>
                  <a:ea typeface="Times New Roman"/>
                  <a:cs typeface="Times New Roman"/>
                  <a:sym typeface="Times New Roman"/>
                </a:rPr>
                <a:t>Python IDE and required libraries</a:t>
              </a:r>
              <a:endParaRPr sz="2000">
                <a:solidFill>
                  <a:schemeClr val="dk1"/>
                </a:solidFill>
                <a:latin typeface="Times New Roman"/>
                <a:ea typeface="Times New Roman"/>
                <a:cs typeface="Times New Roman"/>
                <a:sym typeface="Times New Roman"/>
              </a:endParaRPr>
            </a:p>
          </p:txBody>
        </p:sp>
        <p:cxnSp>
          <p:nvCxnSpPr>
            <p:cNvPr id="257" name="Google Shape;257;p12"/>
            <p:cNvCxnSpPr/>
            <p:nvPr/>
          </p:nvCxnSpPr>
          <p:spPr>
            <a:xfrm>
              <a:off x="0" y="5770380"/>
              <a:ext cx="6453962" cy="0"/>
            </a:xfrm>
            <a:prstGeom prst="straightConnector1">
              <a:avLst/>
            </a:prstGeom>
            <a:gradFill>
              <a:gsLst>
                <a:gs pos="0">
                  <a:srgbClr val="A2A98C"/>
                </a:gs>
                <a:gs pos="50000">
                  <a:srgbClr val="9CA382"/>
                </a:gs>
                <a:gs pos="100000">
                  <a:srgbClr val="949C7A"/>
                </a:gs>
              </a:gsLst>
              <a:lin ang="5400000" scaled="0"/>
            </a:gradFill>
            <a:ln w="9525" cap="flat" cmpd="sng">
              <a:solidFill>
                <a:schemeClr val="accent4"/>
              </a:solidFill>
              <a:prstDash val="solid"/>
              <a:round/>
              <a:headEnd type="none" w="sm" len="sm"/>
              <a:tailEnd type="none" w="sm" len="sm"/>
            </a:ln>
          </p:spPr>
        </p:cxnSp>
        <p:sp>
          <p:nvSpPr>
            <p:cNvPr id="258" name="Google Shape;258;p12"/>
            <p:cNvSpPr/>
            <p:nvPr/>
          </p:nvSpPr>
          <p:spPr>
            <a:xfrm>
              <a:off x="0" y="5770380"/>
              <a:ext cx="6453962" cy="4808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2"/>
            <p:cNvSpPr txBox="1"/>
            <p:nvPr/>
          </p:nvSpPr>
          <p:spPr>
            <a:xfrm>
              <a:off x="0" y="5770380"/>
              <a:ext cx="6453962" cy="480801"/>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endParaRPr sz="2000">
                <a:solidFill>
                  <a:schemeClr val="dk1"/>
                </a:solidFill>
                <a:latin typeface="Times New Roman"/>
                <a:ea typeface="Times New Roman"/>
                <a:cs typeface="Times New Roman"/>
                <a:sym typeface="Times New Roman"/>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3"/>
          <p:cNvSpPr txBox="1">
            <a:spLocks noGrp="1"/>
          </p:cNvSpPr>
          <p:nvPr>
            <p:ph type="title"/>
          </p:nvPr>
        </p:nvSpPr>
        <p:spPr>
          <a:xfrm>
            <a:off x="0" y="1"/>
            <a:ext cx="12192000" cy="83997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a:t>SCHEMATIC DESIGN </a:t>
            </a:r>
            <a:endParaRPr/>
          </a:p>
        </p:txBody>
      </p:sp>
      <p:pic>
        <p:nvPicPr>
          <p:cNvPr id="279" name="Google Shape;279;p13" descr="A diagram of a circuit board&#10;&#10;Description automatically generated"/>
          <p:cNvPicPr preferRelativeResize="0">
            <a:picLocks noGrp="1"/>
          </p:cNvPicPr>
          <p:nvPr>
            <p:ph type="body" idx="1"/>
          </p:nvPr>
        </p:nvPicPr>
        <p:blipFill rotWithShape="1">
          <a:blip r:embed="rId3">
            <a:alphaModFix/>
          </a:blip>
          <a:srcRect/>
          <a:stretch/>
        </p:blipFill>
        <p:spPr>
          <a:xfrm>
            <a:off x="-1" y="839974"/>
            <a:ext cx="12191999" cy="60180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84"/>
        <p:cNvGrpSpPr/>
        <p:nvPr/>
      </p:nvGrpSpPr>
      <p:grpSpPr>
        <a:xfrm>
          <a:off x="0" y="0"/>
          <a:ext cx="0" cy="0"/>
          <a:chOff x="0" y="0"/>
          <a:chExt cx="0" cy="0"/>
        </a:xfrm>
      </p:grpSpPr>
      <p:sp>
        <p:nvSpPr>
          <p:cNvPr id="285" name="Google Shape;285;p14"/>
          <p:cNvSpPr txBox="1">
            <a:spLocks noGrp="1"/>
          </p:cNvSpPr>
          <p:nvPr>
            <p:ph type="title"/>
          </p:nvPr>
        </p:nvSpPr>
        <p:spPr>
          <a:xfrm>
            <a:off x="2231136" y="350874"/>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Arial"/>
              <a:buNone/>
            </a:pPr>
            <a:r>
              <a:rPr lang="en-US" b="0" i="0">
                <a:latin typeface="Arial"/>
                <a:ea typeface="Arial"/>
                <a:cs typeface="Arial"/>
                <a:sym typeface="Arial"/>
              </a:rPr>
              <a:t>RFID AND FINGERPRINT AUTHENTICATION PROCESS</a:t>
            </a:r>
            <a:endParaRPr/>
          </a:p>
        </p:txBody>
      </p:sp>
      <p:grpSp>
        <p:nvGrpSpPr>
          <p:cNvPr id="286" name="Google Shape;286;p14"/>
          <p:cNvGrpSpPr/>
          <p:nvPr/>
        </p:nvGrpSpPr>
        <p:grpSpPr>
          <a:xfrm>
            <a:off x="544546" y="2285955"/>
            <a:ext cx="11349171" cy="3500651"/>
            <a:chOff x="2286" y="574113"/>
            <a:chExt cx="11349171" cy="3500651"/>
          </a:xfrm>
        </p:grpSpPr>
        <p:sp>
          <p:nvSpPr>
            <p:cNvPr id="287" name="Google Shape;287;p14"/>
            <p:cNvSpPr/>
            <p:nvPr/>
          </p:nvSpPr>
          <p:spPr>
            <a:xfrm>
              <a:off x="2614811" y="1335285"/>
              <a:ext cx="456797" cy="91440"/>
            </a:xfrm>
            <a:custGeom>
              <a:avLst/>
              <a:gdLst/>
              <a:ahLst/>
              <a:cxnLst/>
              <a:rect l="l" t="t" r="r" b="b"/>
              <a:pathLst>
                <a:path w="120000" h="120000" extrusionOk="0">
                  <a:moveTo>
                    <a:pt x="0" y="60000"/>
                  </a:moveTo>
                  <a:lnTo>
                    <a:pt x="64492" y="60000"/>
                  </a:lnTo>
                  <a:lnTo>
                    <a:pt x="64492" y="73945"/>
                  </a:lnTo>
                  <a:lnTo>
                    <a:pt x="120000" y="73945"/>
                  </a:lnTo>
                </a:path>
              </a:pathLst>
            </a:custGeom>
            <a:noFill/>
            <a:ln w="9525" cap="flat" cmpd="sng">
              <a:solidFill>
                <a:schemeClr val="accent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txBox="1"/>
            <p:nvPr/>
          </p:nvSpPr>
          <p:spPr>
            <a:xfrm>
              <a:off x="2772368" y="1258721"/>
              <a:ext cx="141683" cy="2445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1</a:t>
              </a:r>
              <a:endParaRPr/>
            </a:p>
          </p:txBody>
        </p:sp>
        <p:sp>
          <p:nvSpPr>
            <p:cNvPr id="289" name="Google Shape;289;p14"/>
            <p:cNvSpPr/>
            <p:nvPr/>
          </p:nvSpPr>
          <p:spPr>
            <a:xfrm>
              <a:off x="2286" y="646086"/>
              <a:ext cx="2614324" cy="1469836"/>
            </a:xfrm>
            <a:prstGeom prst="rect">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txBox="1"/>
            <p:nvPr/>
          </p:nvSpPr>
          <p:spPr>
            <a:xfrm>
              <a:off x="2286" y="646086"/>
              <a:ext cx="2614324" cy="1469836"/>
            </a:xfrm>
            <a:prstGeom prst="rect">
              <a:avLst/>
            </a:prstGeom>
            <a:noFill/>
            <a:ln>
              <a:noFill/>
            </a:ln>
          </p:spPr>
          <p:txBody>
            <a:bodyPr spcFirstLastPara="1" wrap="square" lIns="120025" tIns="126000" rIns="120025" bIns="12600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System initialization :Initialize Serial,SPI, MFRC522, and Adafruit_Fingerprint.</a:t>
              </a:r>
              <a:endParaRPr/>
            </a:p>
          </p:txBody>
        </p:sp>
        <p:sp>
          <p:nvSpPr>
            <p:cNvPr id="291" name="Google Shape;291;p14"/>
            <p:cNvSpPr/>
            <p:nvPr/>
          </p:nvSpPr>
          <p:spPr>
            <a:xfrm>
              <a:off x="5551936" y="1345911"/>
              <a:ext cx="300529" cy="91440"/>
            </a:xfrm>
            <a:custGeom>
              <a:avLst/>
              <a:gdLst/>
              <a:ahLst/>
              <a:cxnLst/>
              <a:rect l="l" t="t" r="r" b="b"/>
              <a:pathLst>
                <a:path w="120000" h="120000" extrusionOk="0">
                  <a:moveTo>
                    <a:pt x="0" y="60000"/>
                  </a:moveTo>
                  <a:lnTo>
                    <a:pt x="31697" y="60000"/>
                  </a:lnTo>
                </a:path>
                <a:path w="120000" h="120000" extrusionOk="0">
                  <a:moveTo>
                    <a:pt x="88303" y="60000"/>
                  </a:moveTo>
                  <a:lnTo>
                    <a:pt x="120000" y="60000"/>
                  </a:lnTo>
                </a:path>
              </a:pathLst>
            </a:custGeom>
            <a:noFill/>
            <a:ln w="9525" cap="flat" cmpd="sng">
              <a:solidFill>
                <a:srgbClr val="88B5A6"/>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p:nvPr/>
          </p:nvSpPr>
          <p:spPr>
            <a:xfrm>
              <a:off x="5631319" y="1269348"/>
              <a:ext cx="141764" cy="2445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2</a:t>
              </a:r>
              <a:endParaRPr/>
            </a:p>
          </p:txBody>
        </p:sp>
        <p:sp>
          <p:nvSpPr>
            <p:cNvPr id="293" name="Google Shape;293;p14"/>
            <p:cNvSpPr/>
            <p:nvPr/>
          </p:nvSpPr>
          <p:spPr>
            <a:xfrm>
              <a:off x="3104009" y="656713"/>
              <a:ext cx="2449727" cy="1469836"/>
            </a:xfrm>
            <a:prstGeom prst="rect">
              <a:avLst/>
            </a:prstGeom>
            <a:solidFill>
              <a:srgbClr val="8BB5AA"/>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txBox="1"/>
            <p:nvPr/>
          </p:nvSpPr>
          <p:spPr>
            <a:xfrm>
              <a:off x="3104009" y="656713"/>
              <a:ext cx="2449727" cy="1469836"/>
            </a:xfrm>
            <a:prstGeom prst="rect">
              <a:avLst/>
            </a:prstGeom>
            <a:noFill/>
            <a:ln>
              <a:noFill/>
            </a:ln>
          </p:spPr>
          <p:txBody>
            <a:bodyPr spcFirstLastPara="1" wrap="square" lIns="120025" tIns="126000" rIns="120025" bIns="12600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Define RFID and fingerprint data variables.</a:t>
              </a:r>
              <a:endParaRPr/>
            </a:p>
          </p:txBody>
        </p:sp>
        <p:sp>
          <p:nvSpPr>
            <p:cNvPr id="295" name="Google Shape;295;p14"/>
            <p:cNvSpPr/>
            <p:nvPr/>
          </p:nvSpPr>
          <p:spPr>
            <a:xfrm>
              <a:off x="8332794" y="1263312"/>
              <a:ext cx="536536" cy="91440"/>
            </a:xfrm>
            <a:custGeom>
              <a:avLst/>
              <a:gdLst/>
              <a:ahLst/>
              <a:cxnLst/>
              <a:rect l="l" t="t" r="r" b="b"/>
              <a:pathLst>
                <a:path w="120000" h="120000" extrusionOk="0">
                  <a:moveTo>
                    <a:pt x="0" y="168398"/>
                  </a:moveTo>
                  <a:lnTo>
                    <a:pt x="63825" y="168398"/>
                  </a:lnTo>
                  <a:lnTo>
                    <a:pt x="63825" y="60000"/>
                  </a:lnTo>
                  <a:lnTo>
                    <a:pt x="120000" y="60000"/>
                  </a:lnTo>
                </a:path>
              </a:pathLst>
            </a:custGeom>
            <a:noFill/>
            <a:ln w="9525" cap="flat" cmpd="sng">
              <a:solidFill>
                <a:srgbClr val="74B878"/>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txBox="1"/>
            <p:nvPr/>
          </p:nvSpPr>
          <p:spPr>
            <a:xfrm>
              <a:off x="8527631" y="1186748"/>
              <a:ext cx="146861" cy="2445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3</a:t>
              </a:r>
              <a:endParaRPr/>
            </a:p>
          </p:txBody>
        </p:sp>
        <p:sp>
          <p:nvSpPr>
            <p:cNvPr id="297" name="Google Shape;297;p14"/>
            <p:cNvSpPr/>
            <p:nvPr/>
          </p:nvSpPr>
          <p:spPr>
            <a:xfrm>
              <a:off x="5884866" y="656713"/>
              <a:ext cx="2449727" cy="1469836"/>
            </a:xfrm>
            <a:prstGeom prst="rect">
              <a:avLst/>
            </a:prstGeom>
            <a:solidFill>
              <a:srgbClr val="7AB88A"/>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txBox="1"/>
            <p:nvPr/>
          </p:nvSpPr>
          <p:spPr>
            <a:xfrm>
              <a:off x="5884866" y="656713"/>
              <a:ext cx="2449727" cy="1469836"/>
            </a:xfrm>
            <a:prstGeom prst="rect">
              <a:avLst/>
            </a:prstGeom>
            <a:noFill/>
            <a:ln>
              <a:noFill/>
            </a:ln>
          </p:spPr>
          <p:txBody>
            <a:bodyPr spcFirstLastPara="1" wrap="square" lIns="120025" tIns="126000" rIns="120025" bIns="12600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Authenticate fingerprint sensor and RFID card.</a:t>
              </a:r>
              <a:endParaRPr/>
            </a:p>
          </p:txBody>
        </p:sp>
        <p:sp>
          <p:nvSpPr>
            <p:cNvPr id="299" name="Google Shape;299;p14"/>
            <p:cNvSpPr/>
            <p:nvPr/>
          </p:nvSpPr>
          <p:spPr>
            <a:xfrm>
              <a:off x="2198859" y="2042150"/>
              <a:ext cx="7927734" cy="509123"/>
            </a:xfrm>
            <a:custGeom>
              <a:avLst/>
              <a:gdLst/>
              <a:ahLst/>
              <a:cxnLst/>
              <a:rect l="l" t="t" r="r" b="b"/>
              <a:pathLst>
                <a:path w="120000" h="120000" extrusionOk="0">
                  <a:moveTo>
                    <a:pt x="120000" y="0"/>
                  </a:moveTo>
                  <a:lnTo>
                    <a:pt x="120000" y="64030"/>
                  </a:lnTo>
                  <a:lnTo>
                    <a:pt x="0" y="64030"/>
                  </a:lnTo>
                  <a:lnTo>
                    <a:pt x="0" y="120000"/>
                  </a:lnTo>
                </a:path>
              </a:pathLst>
            </a:custGeom>
            <a:noFill/>
            <a:ln w="9525" cap="flat" cmpd="sng">
              <a:solidFill>
                <a:srgbClr val="8ABC5E"/>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txBox="1"/>
            <p:nvPr/>
          </p:nvSpPr>
          <p:spPr>
            <a:xfrm>
              <a:off x="5964074" y="2293895"/>
              <a:ext cx="397304" cy="563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1800"/>
                <a:buFont typeface="Gill Sans"/>
                <a:buNone/>
              </a:pPr>
              <a:endParaRPr sz="1800">
                <a:solidFill>
                  <a:srgbClr val="0C0C0C"/>
                </a:solidFill>
                <a:latin typeface="Times New Roman"/>
                <a:ea typeface="Times New Roman"/>
                <a:cs typeface="Times New Roman"/>
                <a:sym typeface="Times New Roman"/>
              </a:endParaRPr>
            </a:p>
          </p:txBody>
        </p:sp>
        <p:sp>
          <p:nvSpPr>
            <p:cNvPr id="301" name="Google Shape;301;p14"/>
            <p:cNvSpPr/>
            <p:nvPr/>
          </p:nvSpPr>
          <p:spPr>
            <a:xfrm>
              <a:off x="8901730" y="574113"/>
              <a:ext cx="2449727" cy="1469836"/>
            </a:xfrm>
            <a:prstGeom prst="rect">
              <a:avLst/>
            </a:prstGeom>
            <a:solidFill>
              <a:srgbClr val="78BA69"/>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txBox="1"/>
            <p:nvPr/>
          </p:nvSpPr>
          <p:spPr>
            <a:xfrm>
              <a:off x="8901730" y="574113"/>
              <a:ext cx="2449727" cy="1469836"/>
            </a:xfrm>
            <a:prstGeom prst="rect">
              <a:avLst/>
            </a:prstGeom>
            <a:noFill/>
            <a:ln>
              <a:noFill/>
            </a:ln>
          </p:spPr>
          <p:txBody>
            <a:bodyPr spcFirstLastPara="1" wrap="square" lIns="120025" tIns="126000" rIns="120025" bIns="12600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Enter loop to detect RFID card and perform fingerprint verification.</a:t>
              </a:r>
              <a:endParaRPr/>
            </a:p>
          </p:txBody>
        </p:sp>
        <p:sp>
          <p:nvSpPr>
            <p:cNvPr id="303" name="Google Shape;303;p14"/>
            <p:cNvSpPr/>
            <p:nvPr/>
          </p:nvSpPr>
          <p:spPr>
            <a:xfrm>
              <a:off x="3421923" y="3272872"/>
              <a:ext cx="798657" cy="91440"/>
            </a:xfrm>
            <a:custGeom>
              <a:avLst/>
              <a:gdLst/>
              <a:ahLst/>
              <a:cxnLst/>
              <a:rect l="l" t="t" r="r" b="b"/>
              <a:pathLst>
                <a:path w="120000" h="120000" extrusionOk="0">
                  <a:moveTo>
                    <a:pt x="0" y="60000"/>
                  </a:moveTo>
                  <a:lnTo>
                    <a:pt x="62569" y="60000"/>
                  </a:lnTo>
                  <a:lnTo>
                    <a:pt x="62569" y="87891"/>
                  </a:lnTo>
                  <a:lnTo>
                    <a:pt x="120000" y="87891"/>
                  </a:lnTo>
                </a:path>
              </a:pathLst>
            </a:custGeom>
            <a:noFill/>
            <a:ln w="9525" cap="flat" cmpd="sng">
              <a:solidFill>
                <a:srgbClr val="C3BA47"/>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txBox="1"/>
            <p:nvPr/>
          </p:nvSpPr>
          <p:spPr>
            <a:xfrm>
              <a:off x="3750612" y="3196309"/>
              <a:ext cx="141279" cy="2445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6</a:t>
              </a:r>
              <a:endParaRPr/>
            </a:p>
          </p:txBody>
        </p:sp>
        <p:sp>
          <p:nvSpPr>
            <p:cNvPr id="305" name="Google Shape;305;p14"/>
            <p:cNvSpPr/>
            <p:nvPr/>
          </p:nvSpPr>
          <p:spPr>
            <a:xfrm>
              <a:off x="973995" y="2583674"/>
              <a:ext cx="2449727" cy="1469836"/>
            </a:xfrm>
            <a:prstGeom prst="rect">
              <a:avLst/>
            </a:prstGeom>
            <a:solidFill>
              <a:srgbClr val="9BBF5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txBox="1"/>
            <p:nvPr/>
          </p:nvSpPr>
          <p:spPr>
            <a:xfrm>
              <a:off x="973995" y="2583674"/>
              <a:ext cx="2449727" cy="1469836"/>
            </a:xfrm>
            <a:prstGeom prst="rect">
              <a:avLst/>
            </a:prstGeom>
            <a:noFill/>
            <a:ln>
              <a:noFill/>
            </a:ln>
          </p:spPr>
          <p:txBody>
            <a:bodyPr spcFirstLastPara="1" wrap="square" lIns="120025" tIns="126000" rIns="120025" bIns="12600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Read specified RFID blocks and concatenate data.</a:t>
              </a:r>
              <a:endParaRPr/>
            </a:p>
          </p:txBody>
        </p:sp>
        <p:sp>
          <p:nvSpPr>
            <p:cNvPr id="307" name="Google Shape;307;p14"/>
            <p:cNvSpPr/>
            <p:nvPr/>
          </p:nvSpPr>
          <p:spPr>
            <a:xfrm>
              <a:off x="6700908" y="3294126"/>
              <a:ext cx="1032557" cy="91440"/>
            </a:xfrm>
            <a:custGeom>
              <a:avLst/>
              <a:gdLst/>
              <a:ahLst/>
              <a:cxnLst/>
              <a:rect l="l" t="t" r="r" b="b"/>
              <a:pathLst>
                <a:path w="120000" h="120000" extrusionOk="0">
                  <a:moveTo>
                    <a:pt x="0" y="60000"/>
                  </a:moveTo>
                  <a:lnTo>
                    <a:pt x="51602" y="59999"/>
                  </a:lnTo>
                </a:path>
                <a:path w="120000" h="120000" extrusionOk="0">
                  <a:moveTo>
                    <a:pt x="68398" y="59999"/>
                  </a:moveTo>
                  <a:lnTo>
                    <a:pt x="120000" y="60000"/>
                  </a:lnTo>
                </a:path>
              </a:pathLst>
            </a:custGeom>
            <a:noFill/>
            <a:ln w="9525" cap="flat" cmpd="sng">
              <a:solidFill>
                <a:srgbClr val="C7653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txBox="1"/>
            <p:nvPr/>
          </p:nvSpPr>
          <p:spPr>
            <a:xfrm>
              <a:off x="7144925" y="3217562"/>
              <a:ext cx="144522" cy="24456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7</a:t>
              </a:r>
              <a:endParaRPr/>
            </a:p>
          </p:txBody>
        </p:sp>
        <p:sp>
          <p:nvSpPr>
            <p:cNvPr id="309" name="Google Shape;309;p14"/>
            <p:cNvSpPr/>
            <p:nvPr/>
          </p:nvSpPr>
          <p:spPr>
            <a:xfrm>
              <a:off x="4252980" y="2604928"/>
              <a:ext cx="2449727" cy="1469836"/>
            </a:xfrm>
            <a:prstGeom prst="rect">
              <a:avLst/>
            </a:prstGeom>
            <a:solidFill>
              <a:srgbClr val="C5AB4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txBox="1"/>
            <p:nvPr/>
          </p:nvSpPr>
          <p:spPr>
            <a:xfrm>
              <a:off x="4252980" y="2604928"/>
              <a:ext cx="2449727" cy="1469836"/>
            </a:xfrm>
            <a:prstGeom prst="rect">
              <a:avLst/>
            </a:prstGeom>
            <a:noFill/>
            <a:ln>
              <a:noFill/>
            </a:ln>
          </p:spPr>
          <p:txBody>
            <a:bodyPr spcFirstLastPara="1" wrap="square" lIns="120025" tIns="126000" rIns="120025" bIns="12600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Check for a match between RFID data and fingerprint ID.</a:t>
              </a:r>
              <a:endParaRPr/>
            </a:p>
          </p:txBody>
        </p:sp>
        <p:sp>
          <p:nvSpPr>
            <p:cNvPr id="311" name="Google Shape;311;p14"/>
            <p:cNvSpPr/>
            <p:nvPr/>
          </p:nvSpPr>
          <p:spPr>
            <a:xfrm>
              <a:off x="7765865" y="2604928"/>
              <a:ext cx="2449727" cy="1469836"/>
            </a:xfrm>
            <a:prstGeom prst="rect">
              <a:avLst/>
            </a:prstGeom>
            <a:solidFill>
              <a:srgbClr val="C76531"/>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txBox="1"/>
            <p:nvPr/>
          </p:nvSpPr>
          <p:spPr>
            <a:xfrm>
              <a:off x="7765865" y="2604928"/>
              <a:ext cx="2449727" cy="1469836"/>
            </a:xfrm>
            <a:prstGeom prst="rect">
              <a:avLst/>
            </a:prstGeom>
            <a:noFill/>
            <a:ln>
              <a:noFill/>
            </a:ln>
          </p:spPr>
          <p:txBody>
            <a:bodyPr spcFirstLastPara="1" wrap="square" lIns="120025" tIns="126000" rIns="120025" bIns="126000" anchor="ctr" anchorCtr="0">
              <a:noAutofit/>
            </a:bodyPr>
            <a:lstStyle/>
            <a:p>
              <a:pPr marL="0" marR="0" lvl="0" indent="0" algn="ctr" rtl="0">
                <a:lnSpc>
                  <a:spcPct val="90000"/>
                </a:lnSpc>
                <a:spcBef>
                  <a:spcPts val="0"/>
                </a:spcBef>
                <a:spcAft>
                  <a:spcPts val="0"/>
                </a:spcAft>
                <a:buClr>
                  <a:srgbClr val="0C0C0C"/>
                </a:buClr>
                <a:buSzPts val="1800"/>
                <a:buFont typeface="Times New Roman"/>
                <a:buNone/>
              </a:pPr>
              <a:r>
                <a:rPr lang="en-US" sz="1800">
                  <a:solidFill>
                    <a:srgbClr val="0C0C0C"/>
                  </a:solidFill>
                  <a:latin typeface="Times New Roman"/>
                  <a:ea typeface="Times New Roman"/>
                  <a:cs typeface="Times New Roman"/>
                  <a:sym typeface="Times New Roman"/>
                </a:rPr>
                <a:t>Print validation status.</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17"/>
        <p:cNvGrpSpPr/>
        <p:nvPr/>
      </p:nvGrpSpPr>
      <p:grpSpPr>
        <a:xfrm>
          <a:off x="0" y="0"/>
          <a:ext cx="0" cy="0"/>
          <a:chOff x="0" y="0"/>
          <a:chExt cx="0" cy="0"/>
        </a:xfrm>
      </p:grpSpPr>
      <p:sp>
        <p:nvSpPr>
          <p:cNvPr id="318" name="Google Shape;318;p15"/>
          <p:cNvSpPr txBox="1"/>
          <p:nvPr/>
        </p:nvSpPr>
        <p:spPr>
          <a:xfrm>
            <a:off x="2231136" y="400812"/>
            <a:ext cx="7729728" cy="1188720"/>
          </a:xfrm>
          <a:prstGeom prst="rect">
            <a:avLst/>
          </a:prstGeom>
          <a:noFill/>
          <a:ln>
            <a:noFill/>
          </a:ln>
        </p:spPr>
        <p:txBody>
          <a:bodyPr spcFirstLastPara="1" wrap="square" lIns="182875" tIns="182875" rIns="182875" bIns="182875" anchor="ctr" anchorCtr="0">
            <a:normAutofit/>
          </a:bodyPr>
          <a:lstStyle/>
          <a:p>
            <a:pPr marL="0" marR="0" lvl="0" indent="0" algn="ctr" rtl="0">
              <a:lnSpc>
                <a:spcPct val="90000"/>
              </a:lnSpc>
              <a:spcBef>
                <a:spcPts val="0"/>
              </a:spcBef>
              <a:spcAft>
                <a:spcPts val="0"/>
              </a:spcAft>
              <a:buNone/>
            </a:pPr>
            <a:r>
              <a:rPr lang="en-US" sz="1500" b="1" i="0" cap="none">
                <a:solidFill>
                  <a:srgbClr val="262626"/>
                </a:solidFill>
                <a:latin typeface="Gill Sans"/>
                <a:ea typeface="Gill Sans"/>
                <a:cs typeface="Gill Sans"/>
                <a:sym typeface="Gill Sans"/>
              </a:rPr>
              <a:t>INTEGRATED SECURITY SYSTEM: AUTHORIZATION, THINGSPEAK CONNECTIVITY, DATA VALIDATION, FINGERPRINT MATCHING, AND COMMUNICATION PROTOCOL</a:t>
            </a:r>
            <a:endParaRPr sz="1500" b="1" cap="none">
              <a:solidFill>
                <a:srgbClr val="262626"/>
              </a:solidFill>
              <a:latin typeface="Gill Sans"/>
              <a:ea typeface="Gill Sans"/>
              <a:cs typeface="Gill Sans"/>
              <a:sym typeface="Gill Sans"/>
            </a:endParaRPr>
          </a:p>
        </p:txBody>
      </p:sp>
      <p:grpSp>
        <p:nvGrpSpPr>
          <p:cNvPr id="319" name="Google Shape;319;p15"/>
          <p:cNvGrpSpPr/>
          <p:nvPr/>
        </p:nvGrpSpPr>
        <p:grpSpPr>
          <a:xfrm>
            <a:off x="972250" y="2072675"/>
            <a:ext cx="10247498" cy="3490581"/>
            <a:chOff x="7050" y="182915"/>
            <a:chExt cx="10247498" cy="3490581"/>
          </a:xfrm>
        </p:grpSpPr>
        <p:sp>
          <p:nvSpPr>
            <p:cNvPr id="320" name="Google Shape;320;p15"/>
            <p:cNvSpPr/>
            <p:nvPr/>
          </p:nvSpPr>
          <p:spPr>
            <a:xfrm>
              <a:off x="2190218" y="792685"/>
              <a:ext cx="471942" cy="91440"/>
            </a:xfrm>
            <a:custGeom>
              <a:avLst/>
              <a:gdLst/>
              <a:ahLst/>
              <a:cxnLst/>
              <a:rect l="l" t="t" r="r" b="b"/>
              <a:pathLst>
                <a:path w="120000" h="120000" extrusionOk="0">
                  <a:moveTo>
                    <a:pt x="0" y="60000"/>
                  </a:moveTo>
                  <a:lnTo>
                    <a:pt x="21666" y="59999"/>
                  </a:lnTo>
                </a:path>
                <a:path w="120000" h="120000" extrusionOk="0">
                  <a:moveTo>
                    <a:pt x="98334" y="59999"/>
                  </a:moveTo>
                  <a:lnTo>
                    <a:pt x="120000" y="60000"/>
                  </a:lnTo>
                </a:path>
              </a:pathLst>
            </a:custGeom>
            <a:noFill/>
            <a:ln w="9525" cap="flat" cmpd="sng">
              <a:solidFill>
                <a:schemeClr val="accent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txBox="1"/>
            <p:nvPr/>
          </p:nvSpPr>
          <p:spPr>
            <a:xfrm>
              <a:off x="2275426" y="687495"/>
              <a:ext cx="301525" cy="30182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Other wise</a:t>
              </a:r>
              <a:endParaRPr/>
            </a:p>
          </p:txBody>
        </p:sp>
        <p:sp>
          <p:nvSpPr>
            <p:cNvPr id="322" name="Google Shape;322;p15"/>
            <p:cNvSpPr/>
            <p:nvPr/>
          </p:nvSpPr>
          <p:spPr>
            <a:xfrm>
              <a:off x="7050" y="182915"/>
              <a:ext cx="2184967" cy="1310980"/>
            </a:xfrm>
            <a:prstGeom prst="rect">
              <a:avLst/>
            </a:prstGeom>
            <a:solidFill>
              <a:schemeClr val="accent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txBox="1"/>
            <p:nvPr/>
          </p:nvSpPr>
          <p:spPr>
            <a:xfrm>
              <a:off x="7050" y="182915"/>
              <a:ext cx="2184967" cy="1310980"/>
            </a:xfrm>
            <a:prstGeom prst="rect">
              <a:avLst/>
            </a:prstGeom>
            <a:noFill/>
            <a:ln>
              <a:noFill/>
            </a:ln>
          </p:spPr>
          <p:txBody>
            <a:bodyPr spcFirstLastPara="1" wrap="square" lIns="107050" tIns="112375" rIns="107050" bIns="112375"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Analyze data to trigger relay (5VDC) for valid authorization; redirect otherwise.</a:t>
              </a:r>
              <a:endParaRPr/>
            </a:p>
          </p:txBody>
        </p:sp>
        <p:sp>
          <p:nvSpPr>
            <p:cNvPr id="324" name="Google Shape;324;p15"/>
            <p:cNvSpPr/>
            <p:nvPr/>
          </p:nvSpPr>
          <p:spPr>
            <a:xfrm>
              <a:off x="4877728" y="792685"/>
              <a:ext cx="471942" cy="91440"/>
            </a:xfrm>
            <a:custGeom>
              <a:avLst/>
              <a:gdLst/>
              <a:ahLst/>
              <a:cxnLst/>
              <a:rect l="l" t="t" r="r" b="b"/>
              <a:pathLst>
                <a:path w="120000" h="120000" extrusionOk="0">
                  <a:moveTo>
                    <a:pt x="0" y="60000"/>
                  </a:moveTo>
                  <a:lnTo>
                    <a:pt x="120000" y="60000"/>
                  </a:lnTo>
                </a:path>
              </a:pathLst>
            </a:custGeom>
            <a:noFill/>
            <a:ln w="9525" cap="flat" cmpd="sng">
              <a:solidFill>
                <a:srgbClr val="88B5A6"/>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txBox="1"/>
            <p:nvPr/>
          </p:nvSpPr>
          <p:spPr>
            <a:xfrm>
              <a:off x="5101136" y="835890"/>
              <a:ext cx="25127" cy="503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1800"/>
                <a:buFont typeface="Gill Sans"/>
                <a:buNone/>
              </a:pPr>
              <a:endParaRPr sz="1800">
                <a:solidFill>
                  <a:schemeClr val="dk1"/>
                </a:solidFill>
                <a:latin typeface="Times New Roman"/>
                <a:ea typeface="Times New Roman"/>
                <a:cs typeface="Times New Roman"/>
                <a:sym typeface="Times New Roman"/>
              </a:endParaRPr>
            </a:p>
          </p:txBody>
        </p:sp>
        <p:sp>
          <p:nvSpPr>
            <p:cNvPr id="326" name="Google Shape;326;p15"/>
            <p:cNvSpPr/>
            <p:nvPr/>
          </p:nvSpPr>
          <p:spPr>
            <a:xfrm>
              <a:off x="2694560" y="182915"/>
              <a:ext cx="2184967" cy="1310980"/>
            </a:xfrm>
            <a:prstGeom prst="rect">
              <a:avLst/>
            </a:prstGeom>
            <a:solidFill>
              <a:srgbClr val="8BB5AA"/>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txBox="1"/>
            <p:nvPr/>
          </p:nvSpPr>
          <p:spPr>
            <a:xfrm>
              <a:off x="2694560" y="182915"/>
              <a:ext cx="2184967" cy="1310980"/>
            </a:xfrm>
            <a:prstGeom prst="rect">
              <a:avLst/>
            </a:prstGeom>
            <a:noFill/>
            <a:ln>
              <a:noFill/>
            </a:ln>
          </p:spPr>
          <p:txBody>
            <a:bodyPr spcFirstLastPara="1" wrap="square" lIns="107050" tIns="112375" rIns="107050" bIns="112375"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Connect ESP8266 to ThingSpeak for data transmission.</a:t>
              </a:r>
              <a:endParaRPr/>
            </a:p>
          </p:txBody>
        </p:sp>
        <p:sp>
          <p:nvSpPr>
            <p:cNvPr id="328" name="Google Shape;328;p15"/>
            <p:cNvSpPr/>
            <p:nvPr/>
          </p:nvSpPr>
          <p:spPr>
            <a:xfrm>
              <a:off x="7565239" y="792685"/>
              <a:ext cx="471942" cy="91440"/>
            </a:xfrm>
            <a:custGeom>
              <a:avLst/>
              <a:gdLst/>
              <a:ahLst/>
              <a:cxnLst/>
              <a:rect l="l" t="t" r="r" b="b"/>
              <a:pathLst>
                <a:path w="120000" h="120000" extrusionOk="0">
                  <a:moveTo>
                    <a:pt x="0" y="60000"/>
                  </a:moveTo>
                  <a:lnTo>
                    <a:pt x="120000" y="60000"/>
                  </a:lnTo>
                </a:path>
              </a:pathLst>
            </a:custGeom>
            <a:noFill/>
            <a:ln w="9525" cap="flat" cmpd="sng">
              <a:solidFill>
                <a:srgbClr val="74B878"/>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txBox="1"/>
            <p:nvPr/>
          </p:nvSpPr>
          <p:spPr>
            <a:xfrm>
              <a:off x="7788646" y="835890"/>
              <a:ext cx="25127" cy="503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1800"/>
                <a:buFont typeface="Gill Sans"/>
                <a:buNone/>
              </a:pPr>
              <a:endParaRPr sz="1800">
                <a:solidFill>
                  <a:schemeClr val="dk1"/>
                </a:solidFill>
                <a:latin typeface="Times New Roman"/>
                <a:ea typeface="Times New Roman"/>
                <a:cs typeface="Times New Roman"/>
                <a:sym typeface="Times New Roman"/>
              </a:endParaRPr>
            </a:p>
          </p:txBody>
        </p:sp>
        <p:sp>
          <p:nvSpPr>
            <p:cNvPr id="330" name="Google Shape;330;p15"/>
            <p:cNvSpPr/>
            <p:nvPr/>
          </p:nvSpPr>
          <p:spPr>
            <a:xfrm>
              <a:off x="5382071" y="182915"/>
              <a:ext cx="2184967" cy="1310980"/>
            </a:xfrm>
            <a:prstGeom prst="rect">
              <a:avLst/>
            </a:prstGeom>
            <a:solidFill>
              <a:srgbClr val="7AB88A"/>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txBox="1"/>
            <p:nvPr/>
          </p:nvSpPr>
          <p:spPr>
            <a:xfrm>
              <a:off x="5382071" y="182915"/>
              <a:ext cx="2184967" cy="1310980"/>
            </a:xfrm>
            <a:prstGeom prst="rect">
              <a:avLst/>
            </a:prstGeom>
            <a:noFill/>
            <a:ln>
              <a:noFill/>
            </a:ln>
          </p:spPr>
          <p:txBody>
            <a:bodyPr spcFirstLastPara="1" wrap="square" lIns="107050" tIns="112375" rIns="107050" bIns="112375"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Validate and ensure data integrity during transmission to ThingSpeak.</a:t>
              </a:r>
              <a:endParaRPr/>
            </a:p>
          </p:txBody>
        </p:sp>
        <p:sp>
          <p:nvSpPr>
            <p:cNvPr id="332" name="Google Shape;332;p15"/>
            <p:cNvSpPr/>
            <p:nvPr/>
          </p:nvSpPr>
          <p:spPr>
            <a:xfrm>
              <a:off x="1099534" y="1492096"/>
              <a:ext cx="8062531" cy="471942"/>
            </a:xfrm>
            <a:custGeom>
              <a:avLst/>
              <a:gdLst/>
              <a:ahLst/>
              <a:cxnLst/>
              <a:rect l="l" t="t" r="r" b="b"/>
              <a:pathLst>
                <a:path w="120000" h="120000" extrusionOk="0">
                  <a:moveTo>
                    <a:pt x="120000" y="0"/>
                  </a:moveTo>
                  <a:lnTo>
                    <a:pt x="120000" y="64348"/>
                  </a:lnTo>
                  <a:lnTo>
                    <a:pt x="0" y="64348"/>
                  </a:lnTo>
                  <a:lnTo>
                    <a:pt x="0" y="120000"/>
                  </a:lnTo>
                </a:path>
              </a:pathLst>
            </a:custGeom>
            <a:noFill/>
            <a:ln w="9525" cap="flat" cmpd="sng">
              <a:solidFill>
                <a:srgbClr val="8ABC5E"/>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txBox="1"/>
            <p:nvPr/>
          </p:nvSpPr>
          <p:spPr>
            <a:xfrm>
              <a:off x="4928845" y="1725552"/>
              <a:ext cx="403908" cy="503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1800"/>
                <a:buFont typeface="Gill Sans"/>
                <a:buNone/>
              </a:pPr>
              <a:endParaRPr sz="1800">
                <a:solidFill>
                  <a:schemeClr val="dk1"/>
                </a:solidFill>
                <a:latin typeface="Times New Roman"/>
                <a:ea typeface="Times New Roman"/>
                <a:cs typeface="Times New Roman"/>
                <a:sym typeface="Times New Roman"/>
              </a:endParaRPr>
            </a:p>
          </p:txBody>
        </p:sp>
        <p:sp>
          <p:nvSpPr>
            <p:cNvPr id="334" name="Google Shape;334;p15"/>
            <p:cNvSpPr/>
            <p:nvPr/>
          </p:nvSpPr>
          <p:spPr>
            <a:xfrm>
              <a:off x="8069581" y="182915"/>
              <a:ext cx="2184967" cy="1310980"/>
            </a:xfrm>
            <a:prstGeom prst="rect">
              <a:avLst/>
            </a:prstGeom>
            <a:solidFill>
              <a:srgbClr val="78BA69"/>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txBox="1"/>
            <p:nvPr/>
          </p:nvSpPr>
          <p:spPr>
            <a:xfrm>
              <a:off x="8069581" y="182915"/>
              <a:ext cx="2184967" cy="1310980"/>
            </a:xfrm>
            <a:prstGeom prst="rect">
              <a:avLst/>
            </a:prstGeom>
            <a:noFill/>
            <a:ln>
              <a:noFill/>
            </a:ln>
          </p:spPr>
          <p:txBody>
            <a:bodyPr spcFirstLastPara="1" wrap="square" lIns="107050" tIns="112375" rIns="107050" bIns="112375"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Fetch stored data files from Firebase for fingerprint matching using Python.</a:t>
              </a:r>
              <a:endParaRPr/>
            </a:p>
          </p:txBody>
        </p:sp>
        <p:sp>
          <p:nvSpPr>
            <p:cNvPr id="336" name="Google Shape;336;p15"/>
            <p:cNvSpPr/>
            <p:nvPr/>
          </p:nvSpPr>
          <p:spPr>
            <a:xfrm>
              <a:off x="2190218" y="2789248"/>
              <a:ext cx="471942" cy="91440"/>
            </a:xfrm>
            <a:custGeom>
              <a:avLst/>
              <a:gdLst/>
              <a:ahLst/>
              <a:cxnLst/>
              <a:rect l="l" t="t" r="r" b="b"/>
              <a:pathLst>
                <a:path w="120000" h="120000" extrusionOk="0">
                  <a:moveTo>
                    <a:pt x="0" y="60000"/>
                  </a:moveTo>
                  <a:lnTo>
                    <a:pt x="120000" y="60000"/>
                  </a:lnTo>
                </a:path>
              </a:pathLst>
            </a:custGeom>
            <a:noFill/>
            <a:ln w="9525" cap="flat" cmpd="sng">
              <a:solidFill>
                <a:srgbClr val="C3BA47"/>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txBox="1"/>
            <p:nvPr/>
          </p:nvSpPr>
          <p:spPr>
            <a:xfrm>
              <a:off x="2413625" y="2832452"/>
              <a:ext cx="25127" cy="503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1800"/>
                <a:buFont typeface="Gill Sans"/>
                <a:buNone/>
              </a:pPr>
              <a:endParaRPr sz="1800">
                <a:solidFill>
                  <a:schemeClr val="dk1"/>
                </a:solidFill>
                <a:latin typeface="Times New Roman"/>
                <a:ea typeface="Times New Roman"/>
                <a:cs typeface="Times New Roman"/>
                <a:sym typeface="Times New Roman"/>
              </a:endParaRPr>
            </a:p>
          </p:txBody>
        </p:sp>
        <p:sp>
          <p:nvSpPr>
            <p:cNvPr id="338" name="Google Shape;338;p15"/>
            <p:cNvSpPr/>
            <p:nvPr/>
          </p:nvSpPr>
          <p:spPr>
            <a:xfrm>
              <a:off x="7050" y="1996438"/>
              <a:ext cx="2184967" cy="1677058"/>
            </a:xfrm>
            <a:prstGeom prst="rect">
              <a:avLst/>
            </a:prstGeom>
            <a:solidFill>
              <a:srgbClr val="9BBF56"/>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txBox="1"/>
            <p:nvPr/>
          </p:nvSpPr>
          <p:spPr>
            <a:xfrm>
              <a:off x="7050" y="1996438"/>
              <a:ext cx="2184967" cy="1677058"/>
            </a:xfrm>
            <a:prstGeom prst="rect">
              <a:avLst/>
            </a:prstGeom>
            <a:noFill/>
            <a:ln>
              <a:noFill/>
            </a:ln>
          </p:spPr>
          <p:txBody>
            <a:bodyPr spcFirstLastPara="1" wrap="square" lIns="107050" tIns="112375" rIns="107050" bIns="112375"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Utilize the SIFT algorithm for fingerprint matching to verify authentication accuracy.</a:t>
              </a:r>
              <a:endParaRPr/>
            </a:p>
          </p:txBody>
        </p:sp>
        <p:sp>
          <p:nvSpPr>
            <p:cNvPr id="340" name="Google Shape;340;p15"/>
            <p:cNvSpPr/>
            <p:nvPr/>
          </p:nvSpPr>
          <p:spPr>
            <a:xfrm>
              <a:off x="4877728" y="2789248"/>
              <a:ext cx="471942" cy="91440"/>
            </a:xfrm>
            <a:custGeom>
              <a:avLst/>
              <a:gdLst/>
              <a:ahLst/>
              <a:cxnLst/>
              <a:rect l="l" t="t" r="r" b="b"/>
              <a:pathLst>
                <a:path w="120000" h="120000" extrusionOk="0">
                  <a:moveTo>
                    <a:pt x="0" y="60000"/>
                  </a:moveTo>
                  <a:lnTo>
                    <a:pt x="120000" y="60000"/>
                  </a:lnTo>
                </a:path>
              </a:pathLst>
            </a:custGeom>
            <a:noFill/>
            <a:ln w="9525" cap="flat" cmpd="sng">
              <a:solidFill>
                <a:srgbClr val="C7653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txBox="1"/>
            <p:nvPr/>
          </p:nvSpPr>
          <p:spPr>
            <a:xfrm>
              <a:off x="5101136" y="2832452"/>
              <a:ext cx="25127" cy="503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1800"/>
                <a:buFont typeface="Gill Sans"/>
                <a:buNone/>
              </a:pPr>
              <a:endParaRPr sz="1800">
                <a:solidFill>
                  <a:schemeClr val="dk1"/>
                </a:solidFill>
                <a:latin typeface="Times New Roman"/>
                <a:ea typeface="Times New Roman"/>
                <a:cs typeface="Times New Roman"/>
                <a:sym typeface="Times New Roman"/>
              </a:endParaRPr>
            </a:p>
          </p:txBody>
        </p:sp>
        <p:sp>
          <p:nvSpPr>
            <p:cNvPr id="342" name="Google Shape;342;p15"/>
            <p:cNvSpPr/>
            <p:nvPr/>
          </p:nvSpPr>
          <p:spPr>
            <a:xfrm>
              <a:off x="2694560" y="2179477"/>
              <a:ext cx="2184967" cy="1310980"/>
            </a:xfrm>
            <a:prstGeom prst="rect">
              <a:avLst/>
            </a:prstGeom>
            <a:solidFill>
              <a:srgbClr val="C5AB42"/>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txBox="1"/>
            <p:nvPr/>
          </p:nvSpPr>
          <p:spPr>
            <a:xfrm>
              <a:off x="2694560" y="2179477"/>
              <a:ext cx="2184967" cy="1310980"/>
            </a:xfrm>
            <a:prstGeom prst="rect">
              <a:avLst/>
            </a:prstGeom>
            <a:noFill/>
            <a:ln>
              <a:noFill/>
            </a:ln>
          </p:spPr>
          <p:txBody>
            <a:bodyPr spcFirstLastPara="1" wrap="square" lIns="107050" tIns="112375" rIns="107050" bIns="112375"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Send matching accuracy data to ThingSpeak for validation.</a:t>
              </a:r>
              <a:endParaRPr/>
            </a:p>
          </p:txBody>
        </p:sp>
        <p:sp>
          <p:nvSpPr>
            <p:cNvPr id="344" name="Google Shape;344;p15"/>
            <p:cNvSpPr/>
            <p:nvPr/>
          </p:nvSpPr>
          <p:spPr>
            <a:xfrm>
              <a:off x="5382071" y="2179477"/>
              <a:ext cx="2184967" cy="1310980"/>
            </a:xfrm>
            <a:prstGeom prst="rect">
              <a:avLst/>
            </a:prstGeom>
            <a:solidFill>
              <a:srgbClr val="C76531"/>
            </a:solid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txBox="1"/>
            <p:nvPr/>
          </p:nvSpPr>
          <p:spPr>
            <a:xfrm>
              <a:off x="5382071" y="2179477"/>
              <a:ext cx="2184967" cy="1310980"/>
            </a:xfrm>
            <a:prstGeom prst="rect">
              <a:avLst/>
            </a:prstGeom>
            <a:noFill/>
            <a:ln>
              <a:noFill/>
            </a:ln>
          </p:spPr>
          <p:txBody>
            <a:bodyPr spcFirstLastPara="1" wrap="square" lIns="107050" tIns="112375" rIns="107050" bIns="112375"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Times New Roman"/>
                  <a:ea typeface="Times New Roman"/>
                  <a:cs typeface="Times New Roman"/>
                  <a:sym typeface="Times New Roman"/>
                </a:rPr>
                <a:t>Communicate validation information back to Arduino Uno through ESP8266.</a:t>
              </a:r>
              <a:endParaRPr sz="1800">
                <a:solidFill>
                  <a:schemeClr val="dk1"/>
                </a:solidFill>
                <a:latin typeface="Times New Roman"/>
                <a:ea typeface="Times New Roman"/>
                <a:cs typeface="Times New Roman"/>
                <a:sym typeface="Times New Roman"/>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6"/>
          <p:cNvSpPr txBox="1">
            <a:spLocks noGrp="1"/>
          </p:cNvSpPr>
          <p:nvPr>
            <p:ph type="title"/>
          </p:nvPr>
        </p:nvSpPr>
        <p:spPr>
          <a:xfrm>
            <a:off x="95693" y="94544"/>
            <a:ext cx="4462107" cy="629329"/>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0" lvl="0" indent="0" algn="ctr" rtl="0">
              <a:lnSpc>
                <a:spcPct val="90000"/>
              </a:lnSpc>
              <a:spcBef>
                <a:spcPts val="0"/>
              </a:spcBef>
              <a:spcAft>
                <a:spcPts val="0"/>
              </a:spcAft>
              <a:buClr>
                <a:schemeClr val="dk1"/>
              </a:buClr>
              <a:buSzPct val="100000"/>
              <a:buFont typeface="Gill Sans"/>
              <a:buNone/>
            </a:pPr>
            <a:r>
              <a:rPr lang="en-US">
                <a:solidFill>
                  <a:schemeClr val="dk1"/>
                </a:solidFill>
              </a:rPr>
              <a:t>DATA FLOW</a:t>
            </a:r>
            <a:endParaRPr>
              <a:solidFill>
                <a:schemeClr val="dk1"/>
              </a:solidFill>
            </a:endParaRPr>
          </a:p>
        </p:txBody>
      </p:sp>
      <p:pic>
        <p:nvPicPr>
          <p:cNvPr id="351" name="Google Shape;351;p16"/>
          <p:cNvPicPr preferRelativeResize="0">
            <a:picLocks noGrp="1"/>
          </p:cNvPicPr>
          <p:nvPr>
            <p:ph type="body" idx="1"/>
          </p:nvPr>
        </p:nvPicPr>
        <p:blipFill rotWithShape="1">
          <a:blip r:embed="rId3">
            <a:alphaModFix/>
          </a:blip>
          <a:srcRect/>
          <a:stretch/>
        </p:blipFill>
        <p:spPr>
          <a:xfrm>
            <a:off x="265814" y="500946"/>
            <a:ext cx="11926186" cy="62625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pic>
        <p:nvPicPr>
          <p:cNvPr id="368" name="Google Shape;368;p17" descr="A blue circuit board with black and grey components&#10;&#10;Description automatically generated"/>
          <p:cNvPicPr preferRelativeResize="0"/>
          <p:nvPr/>
        </p:nvPicPr>
        <p:blipFill rotWithShape="1">
          <a:blip r:embed="rId3">
            <a:alphaModFix amt="40000"/>
          </a:blip>
          <a:srcRect t="13735" b="6759"/>
          <a:stretch/>
        </p:blipFill>
        <p:spPr>
          <a:xfrm>
            <a:off x="19" y="10"/>
            <a:ext cx="12191981" cy="6857990"/>
          </a:xfrm>
          <a:prstGeom prst="rect">
            <a:avLst/>
          </a:prstGeom>
          <a:noFill/>
          <a:ln>
            <a:noFill/>
          </a:ln>
        </p:spPr>
      </p:pic>
      <p:sp>
        <p:nvSpPr>
          <p:cNvPr id="369" name="Google Shape;369;p17"/>
          <p:cNvSpPr txBox="1">
            <a:spLocks noGrp="1"/>
          </p:cNvSpPr>
          <p:nvPr>
            <p:ph type="body" idx="1"/>
          </p:nvPr>
        </p:nvSpPr>
        <p:spPr>
          <a:xfrm>
            <a:off x="808075" y="1414130"/>
            <a:ext cx="10845209" cy="4189228"/>
          </a:xfrm>
          <a:prstGeom prst="rect">
            <a:avLst/>
          </a:prstGeom>
          <a:solidFill>
            <a:schemeClr val="lt1"/>
          </a:solidFill>
          <a:ln w="127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000"/>
              <a:buNone/>
            </a:pPr>
            <a:endParaRPr sz="2000">
              <a:solidFill>
                <a:srgbClr val="0C0C0C"/>
              </a:solidFill>
              <a:latin typeface="Times New Roman"/>
              <a:ea typeface="Times New Roman"/>
              <a:cs typeface="Times New Roman"/>
              <a:sym typeface="Times New Roman"/>
            </a:endParaRPr>
          </a:p>
          <a:p>
            <a:pPr marL="228600" lvl="0" indent="-228600" algn="l" rtl="0">
              <a:lnSpc>
                <a:spcPct val="100000"/>
              </a:lnSpc>
              <a:spcBef>
                <a:spcPts val="1000"/>
              </a:spcBef>
              <a:spcAft>
                <a:spcPts val="0"/>
              </a:spcAft>
              <a:buSzPts val="2000"/>
              <a:buFont typeface="Noto Sans Symbols"/>
              <a:buChar char="❑"/>
            </a:pPr>
            <a:r>
              <a:rPr lang="en-US" sz="2000" b="1" i="0">
                <a:solidFill>
                  <a:srgbClr val="374151"/>
                </a:solidFill>
                <a:latin typeface="Times New Roman"/>
                <a:ea typeface="Times New Roman"/>
                <a:cs typeface="Times New Roman"/>
                <a:sym typeface="Times New Roman"/>
              </a:rPr>
              <a:t>RFID and Fingerprint Integration:</a:t>
            </a:r>
            <a:endParaRPr sz="2000" b="0" i="0">
              <a:solidFill>
                <a:srgbClr val="374151"/>
              </a:solidFill>
              <a:latin typeface="Times New Roman"/>
              <a:ea typeface="Times New Roman"/>
              <a:cs typeface="Times New Roman"/>
              <a:sym typeface="Times New Roman"/>
            </a:endParaRPr>
          </a:p>
          <a:p>
            <a:pPr marL="800100" lvl="1" indent="-342900" algn="l" rtl="0">
              <a:lnSpc>
                <a:spcPct val="100000"/>
              </a:lnSpc>
              <a:spcBef>
                <a:spcPts val="1000"/>
              </a:spcBef>
              <a:spcAft>
                <a:spcPts val="0"/>
              </a:spcAft>
              <a:buSzPts val="2000"/>
              <a:buFont typeface="Noto Sans Symbols"/>
              <a:buChar char="❑"/>
            </a:pPr>
            <a:r>
              <a:rPr lang="en-US" sz="2000" b="0" i="0">
                <a:solidFill>
                  <a:srgbClr val="374151"/>
                </a:solidFill>
                <a:latin typeface="Times New Roman"/>
                <a:ea typeface="Times New Roman"/>
                <a:cs typeface="Times New Roman"/>
                <a:sym typeface="Times New Roman"/>
              </a:rPr>
              <a:t>Establish two-way communication with Arduino Uno, RFID RC522, and fingerprint R307 for data gathering and analysis.</a:t>
            </a:r>
            <a:endParaRPr/>
          </a:p>
          <a:p>
            <a:pPr marL="800100" lvl="1" indent="-342900" algn="l" rtl="0">
              <a:lnSpc>
                <a:spcPct val="100000"/>
              </a:lnSpc>
              <a:spcBef>
                <a:spcPts val="1000"/>
              </a:spcBef>
              <a:spcAft>
                <a:spcPts val="0"/>
              </a:spcAft>
              <a:buSzPts val="2000"/>
              <a:buFont typeface="Noto Sans Symbols"/>
              <a:buChar char="❑"/>
            </a:pPr>
            <a:r>
              <a:rPr lang="en-US" sz="2000" b="0" i="0">
                <a:solidFill>
                  <a:srgbClr val="374151"/>
                </a:solidFill>
                <a:latin typeface="Times New Roman"/>
                <a:ea typeface="Times New Roman"/>
                <a:cs typeface="Times New Roman"/>
                <a:sym typeface="Times New Roman"/>
              </a:rPr>
              <a:t>Trigger relay5vdc for valid authorization; redirect unauthorized data flow to ESP8266 for further processing.</a:t>
            </a:r>
            <a:endParaRPr/>
          </a:p>
          <a:p>
            <a:pPr marL="228600" lvl="0" indent="-228600" algn="l" rtl="0">
              <a:lnSpc>
                <a:spcPct val="100000"/>
              </a:lnSpc>
              <a:spcBef>
                <a:spcPts val="1000"/>
              </a:spcBef>
              <a:spcAft>
                <a:spcPts val="0"/>
              </a:spcAft>
              <a:buSzPts val="2000"/>
              <a:buFont typeface="Noto Sans Symbols"/>
              <a:buChar char="❑"/>
            </a:pPr>
            <a:r>
              <a:rPr lang="en-US" sz="2000" b="1" i="0">
                <a:solidFill>
                  <a:srgbClr val="374151"/>
                </a:solidFill>
                <a:latin typeface="Times New Roman"/>
                <a:ea typeface="Times New Roman"/>
                <a:cs typeface="Times New Roman"/>
                <a:sym typeface="Times New Roman"/>
              </a:rPr>
              <a:t>Thingspeak and ESP8266 Connection Verification:</a:t>
            </a:r>
            <a:endParaRPr sz="2000" b="0" i="0">
              <a:solidFill>
                <a:srgbClr val="374151"/>
              </a:solidFill>
              <a:latin typeface="Times New Roman"/>
              <a:ea typeface="Times New Roman"/>
              <a:cs typeface="Times New Roman"/>
              <a:sym typeface="Times New Roman"/>
            </a:endParaRPr>
          </a:p>
          <a:p>
            <a:pPr marL="800100" lvl="1" indent="-342900" algn="l" rtl="0">
              <a:lnSpc>
                <a:spcPct val="100000"/>
              </a:lnSpc>
              <a:spcBef>
                <a:spcPts val="1000"/>
              </a:spcBef>
              <a:spcAft>
                <a:spcPts val="0"/>
              </a:spcAft>
              <a:buSzPts val="2000"/>
              <a:buFont typeface="Noto Sans Symbols"/>
              <a:buChar char="❑"/>
            </a:pPr>
            <a:r>
              <a:rPr lang="en-US" sz="2000" b="0" i="0">
                <a:solidFill>
                  <a:srgbClr val="374151"/>
                </a:solidFill>
                <a:latin typeface="Times New Roman"/>
                <a:ea typeface="Times New Roman"/>
                <a:cs typeface="Times New Roman"/>
                <a:sym typeface="Times New Roman"/>
              </a:rPr>
              <a:t>Transmit Arduino Uno's data flow to ESP8266 for ThingSpeak connectivity.</a:t>
            </a:r>
            <a:endParaRPr/>
          </a:p>
          <a:p>
            <a:pPr marL="800100" lvl="1" indent="-342900" algn="l" rtl="0">
              <a:lnSpc>
                <a:spcPct val="100000"/>
              </a:lnSpc>
              <a:spcBef>
                <a:spcPts val="1000"/>
              </a:spcBef>
              <a:spcAft>
                <a:spcPts val="0"/>
              </a:spcAft>
              <a:buSzPts val="2000"/>
              <a:buFont typeface="Noto Sans Symbols"/>
              <a:buChar char="❑"/>
            </a:pPr>
            <a:r>
              <a:rPr lang="en-US" sz="2000" b="0" i="0">
                <a:solidFill>
                  <a:srgbClr val="374151"/>
                </a:solidFill>
                <a:latin typeface="Times New Roman"/>
                <a:ea typeface="Times New Roman"/>
                <a:cs typeface="Times New Roman"/>
                <a:sym typeface="Times New Roman"/>
              </a:rPr>
              <a:t>Utilize ThingSpeak to validate data integrity and ensure authentication verification.</a:t>
            </a:r>
            <a:endParaRPr/>
          </a:p>
          <a:p>
            <a:pPr marL="0" lvl="0" indent="0" algn="l" rtl="0">
              <a:lnSpc>
                <a:spcPct val="90000"/>
              </a:lnSpc>
              <a:spcBef>
                <a:spcPts val="1000"/>
              </a:spcBef>
              <a:spcAft>
                <a:spcPts val="0"/>
              </a:spcAft>
              <a:buSzPts val="2000"/>
              <a:buNone/>
            </a:pPr>
            <a:endParaRPr sz="2000">
              <a:solidFill>
                <a:srgbClr val="0C0C0C"/>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73"/>
        <p:cNvGrpSpPr/>
        <p:nvPr/>
      </p:nvGrpSpPr>
      <p:grpSpPr>
        <a:xfrm>
          <a:off x="0" y="0"/>
          <a:ext cx="0" cy="0"/>
          <a:chOff x="0" y="0"/>
          <a:chExt cx="0" cy="0"/>
        </a:xfrm>
      </p:grpSpPr>
      <p:grpSp>
        <p:nvGrpSpPr>
          <p:cNvPr id="374" name="Google Shape;374;p18"/>
          <p:cNvGrpSpPr/>
          <p:nvPr/>
        </p:nvGrpSpPr>
        <p:grpSpPr>
          <a:xfrm>
            <a:off x="549222" y="927178"/>
            <a:ext cx="11320382" cy="4263658"/>
            <a:chOff x="6961" y="721906"/>
            <a:chExt cx="11320382" cy="4263658"/>
          </a:xfrm>
        </p:grpSpPr>
        <p:sp>
          <p:nvSpPr>
            <p:cNvPr id="375" name="Google Shape;375;p18"/>
            <p:cNvSpPr/>
            <p:nvPr/>
          </p:nvSpPr>
          <p:spPr>
            <a:xfrm>
              <a:off x="991973" y="814561"/>
              <a:ext cx="1182726" cy="1182726"/>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6961" y="2738195"/>
              <a:ext cx="3379218" cy="5860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txBox="1"/>
            <p:nvPr/>
          </p:nvSpPr>
          <p:spPr>
            <a:xfrm>
              <a:off x="6961" y="2738195"/>
              <a:ext cx="3379218" cy="58608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1" i="0">
                  <a:solidFill>
                    <a:schemeClr val="dk1"/>
                  </a:solidFill>
                  <a:latin typeface="Times New Roman"/>
                  <a:ea typeface="Times New Roman"/>
                  <a:cs typeface="Times New Roman"/>
                  <a:sym typeface="Times New Roman"/>
                </a:rPr>
                <a:t>Firebase Data Retrieval and Fingerprint Matching:</a:t>
              </a:r>
              <a:endParaRPr sz="2000">
                <a:solidFill>
                  <a:schemeClr val="dk1"/>
                </a:solidFill>
                <a:latin typeface="Times New Roman"/>
                <a:ea typeface="Times New Roman"/>
                <a:cs typeface="Times New Roman"/>
                <a:sym typeface="Times New Roman"/>
              </a:endParaRPr>
            </a:p>
          </p:txBody>
        </p:sp>
        <p:sp>
          <p:nvSpPr>
            <p:cNvPr id="378" name="Google Shape;378;p18"/>
            <p:cNvSpPr/>
            <p:nvPr/>
          </p:nvSpPr>
          <p:spPr>
            <a:xfrm>
              <a:off x="6961" y="3395962"/>
              <a:ext cx="3379218" cy="15896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txBox="1"/>
            <p:nvPr/>
          </p:nvSpPr>
          <p:spPr>
            <a:xfrm>
              <a:off x="6961" y="3395962"/>
              <a:ext cx="3379218" cy="158960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0" i="0">
                  <a:solidFill>
                    <a:schemeClr val="dk1"/>
                  </a:solidFill>
                  <a:latin typeface="Times New Roman"/>
                  <a:ea typeface="Times New Roman"/>
                  <a:cs typeface="Times New Roman"/>
                  <a:sym typeface="Times New Roman"/>
                </a:rPr>
                <a:t>Fetch data files from Firebase Storage for fingerprint matching via Python IDE.</a:t>
              </a:r>
              <a:endParaRPr sz="2000">
                <a:solidFill>
                  <a:schemeClr val="dk1"/>
                </a:solidFill>
                <a:latin typeface="Times New Roman"/>
                <a:ea typeface="Times New Roman"/>
                <a:cs typeface="Times New Roman"/>
                <a:sym typeface="Times New Roman"/>
              </a:endParaRPr>
            </a:p>
            <a:p>
              <a:pPr marL="0" marR="0" lvl="0" indent="0" algn="ctr" rtl="0">
                <a:lnSpc>
                  <a:spcPct val="100000"/>
                </a:lnSpc>
                <a:spcBef>
                  <a:spcPts val="700"/>
                </a:spcBef>
                <a:spcAft>
                  <a:spcPts val="0"/>
                </a:spcAft>
                <a:buClr>
                  <a:schemeClr val="dk1"/>
                </a:buClr>
                <a:buSzPts val="2000"/>
                <a:buFont typeface="Times New Roman"/>
                <a:buNone/>
              </a:pPr>
              <a:r>
                <a:rPr lang="en-US" sz="2000" b="0" i="0">
                  <a:solidFill>
                    <a:schemeClr val="dk1"/>
                  </a:solidFill>
                  <a:latin typeface="Times New Roman"/>
                  <a:ea typeface="Times New Roman"/>
                  <a:cs typeface="Times New Roman"/>
                  <a:sym typeface="Times New Roman"/>
                </a:rPr>
                <a:t>Implement a matching algorithm to determine accuracy.</a:t>
              </a:r>
              <a:endParaRPr sz="2000">
                <a:solidFill>
                  <a:schemeClr val="dk1"/>
                </a:solidFill>
                <a:latin typeface="Times New Roman"/>
                <a:ea typeface="Times New Roman"/>
                <a:cs typeface="Times New Roman"/>
                <a:sym typeface="Times New Roman"/>
              </a:endParaRPr>
            </a:p>
          </p:txBody>
        </p:sp>
        <p:sp>
          <p:nvSpPr>
            <p:cNvPr id="380" name="Google Shape;380;p18"/>
            <p:cNvSpPr/>
            <p:nvPr/>
          </p:nvSpPr>
          <p:spPr>
            <a:xfrm>
              <a:off x="5075789" y="773390"/>
              <a:ext cx="1182726" cy="118272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977543" y="2738195"/>
              <a:ext cx="3379218" cy="5860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txBox="1"/>
            <p:nvPr/>
          </p:nvSpPr>
          <p:spPr>
            <a:xfrm>
              <a:off x="3977543" y="2738195"/>
              <a:ext cx="3379218" cy="58608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1" i="0">
                  <a:solidFill>
                    <a:schemeClr val="dk1"/>
                  </a:solidFill>
                  <a:latin typeface="Times New Roman"/>
                  <a:ea typeface="Times New Roman"/>
                  <a:cs typeface="Times New Roman"/>
                  <a:sym typeface="Times New Roman"/>
                </a:rPr>
                <a:t>ThingSpeak and Arduino Uno Feedback:</a:t>
              </a:r>
              <a:endParaRPr sz="2000">
                <a:solidFill>
                  <a:schemeClr val="dk1"/>
                </a:solidFill>
                <a:latin typeface="Times New Roman"/>
                <a:ea typeface="Times New Roman"/>
                <a:cs typeface="Times New Roman"/>
                <a:sym typeface="Times New Roman"/>
              </a:endParaRPr>
            </a:p>
          </p:txBody>
        </p:sp>
        <p:sp>
          <p:nvSpPr>
            <p:cNvPr id="383" name="Google Shape;383;p18"/>
            <p:cNvSpPr/>
            <p:nvPr/>
          </p:nvSpPr>
          <p:spPr>
            <a:xfrm>
              <a:off x="3977543" y="3395962"/>
              <a:ext cx="3379218" cy="15896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txBox="1"/>
            <p:nvPr/>
          </p:nvSpPr>
          <p:spPr>
            <a:xfrm>
              <a:off x="3977543" y="3395962"/>
              <a:ext cx="3379218" cy="158960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0" i="0">
                  <a:solidFill>
                    <a:schemeClr val="dk1"/>
                  </a:solidFill>
                  <a:latin typeface="Times New Roman"/>
                  <a:ea typeface="Times New Roman"/>
                  <a:cs typeface="Times New Roman"/>
                  <a:sym typeface="Times New Roman"/>
                </a:rPr>
                <a:t>Send matching accuracy data to ThingSpeak for validation.</a:t>
              </a:r>
              <a:endParaRPr sz="2000">
                <a:solidFill>
                  <a:schemeClr val="dk1"/>
                </a:solidFill>
                <a:latin typeface="Times New Roman"/>
                <a:ea typeface="Times New Roman"/>
                <a:cs typeface="Times New Roman"/>
                <a:sym typeface="Times New Roman"/>
              </a:endParaRPr>
            </a:p>
            <a:p>
              <a:pPr marL="0" marR="0" lvl="0" indent="0" algn="ctr" rtl="0">
                <a:lnSpc>
                  <a:spcPct val="100000"/>
                </a:lnSpc>
                <a:spcBef>
                  <a:spcPts val="700"/>
                </a:spcBef>
                <a:spcAft>
                  <a:spcPts val="0"/>
                </a:spcAft>
                <a:buClr>
                  <a:schemeClr val="dk1"/>
                </a:buClr>
                <a:buSzPts val="2000"/>
                <a:buFont typeface="Times New Roman"/>
                <a:buNone/>
              </a:pPr>
              <a:r>
                <a:rPr lang="en-US" sz="2000" b="0" i="0">
                  <a:solidFill>
                    <a:schemeClr val="dk1"/>
                  </a:solidFill>
                  <a:latin typeface="Times New Roman"/>
                  <a:ea typeface="Times New Roman"/>
                  <a:cs typeface="Times New Roman"/>
                  <a:sym typeface="Times New Roman"/>
                </a:rPr>
                <a:t>Communicate validation information to Arduino Uno through ESP8266.</a:t>
              </a:r>
              <a:endParaRPr sz="2000">
                <a:solidFill>
                  <a:schemeClr val="dk1"/>
                </a:solidFill>
                <a:latin typeface="Times New Roman"/>
                <a:ea typeface="Times New Roman"/>
                <a:cs typeface="Times New Roman"/>
                <a:sym typeface="Times New Roman"/>
              </a:endParaRPr>
            </a:p>
          </p:txBody>
        </p:sp>
        <p:sp>
          <p:nvSpPr>
            <p:cNvPr id="385" name="Google Shape;385;p18"/>
            <p:cNvSpPr/>
            <p:nvPr/>
          </p:nvSpPr>
          <p:spPr>
            <a:xfrm>
              <a:off x="9087554" y="721906"/>
              <a:ext cx="1182726" cy="1182726"/>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7948125" y="2738195"/>
              <a:ext cx="3379218" cy="5860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txBox="1"/>
            <p:nvPr/>
          </p:nvSpPr>
          <p:spPr>
            <a:xfrm>
              <a:off x="7948125" y="2738195"/>
              <a:ext cx="3379218" cy="58608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1" i="0">
                  <a:solidFill>
                    <a:schemeClr val="dk1"/>
                  </a:solidFill>
                  <a:latin typeface="Times New Roman"/>
                  <a:ea typeface="Times New Roman"/>
                  <a:cs typeface="Times New Roman"/>
                  <a:sym typeface="Times New Roman"/>
                </a:rPr>
                <a:t>System Safety and Authentication:</a:t>
              </a:r>
              <a:endParaRPr sz="2000">
                <a:solidFill>
                  <a:schemeClr val="dk1"/>
                </a:solidFill>
                <a:latin typeface="Times New Roman"/>
                <a:ea typeface="Times New Roman"/>
                <a:cs typeface="Times New Roman"/>
                <a:sym typeface="Times New Roman"/>
              </a:endParaRPr>
            </a:p>
          </p:txBody>
        </p:sp>
        <p:sp>
          <p:nvSpPr>
            <p:cNvPr id="388" name="Google Shape;388;p18"/>
            <p:cNvSpPr/>
            <p:nvPr/>
          </p:nvSpPr>
          <p:spPr>
            <a:xfrm>
              <a:off x="7948125" y="3395962"/>
              <a:ext cx="3379218" cy="15896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txBox="1"/>
            <p:nvPr/>
          </p:nvSpPr>
          <p:spPr>
            <a:xfrm>
              <a:off x="7948125" y="3395962"/>
              <a:ext cx="3379218" cy="158960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000"/>
                <a:buFont typeface="Times New Roman"/>
                <a:buNone/>
              </a:pPr>
              <a:r>
                <a:rPr lang="en-US" sz="2000" b="0" i="0">
                  <a:solidFill>
                    <a:schemeClr val="dk1"/>
                  </a:solidFill>
                  <a:latin typeface="Times New Roman"/>
                  <a:ea typeface="Times New Roman"/>
                  <a:cs typeface="Times New Roman"/>
                  <a:sym typeface="Times New Roman"/>
                </a:rPr>
                <a:t>Allow relay5vdc activation for authorized individuals.</a:t>
              </a:r>
              <a:endParaRPr sz="2000">
                <a:solidFill>
                  <a:schemeClr val="dk1"/>
                </a:solidFill>
                <a:latin typeface="Times New Roman"/>
                <a:ea typeface="Times New Roman"/>
                <a:cs typeface="Times New Roman"/>
                <a:sym typeface="Times New Roman"/>
              </a:endParaRPr>
            </a:p>
            <a:p>
              <a:pPr marL="0" marR="0" lvl="0" indent="0" algn="ctr" rtl="0">
                <a:lnSpc>
                  <a:spcPct val="100000"/>
                </a:lnSpc>
                <a:spcBef>
                  <a:spcPts val="700"/>
                </a:spcBef>
                <a:spcAft>
                  <a:spcPts val="0"/>
                </a:spcAft>
                <a:buClr>
                  <a:schemeClr val="dk1"/>
                </a:buClr>
                <a:buSzPts val="2000"/>
                <a:buFont typeface="Times New Roman"/>
                <a:buNone/>
              </a:pPr>
              <a:r>
                <a:rPr lang="en-US" sz="2000" b="0" i="0">
                  <a:solidFill>
                    <a:schemeClr val="dk1"/>
                  </a:solidFill>
                  <a:latin typeface="Times New Roman"/>
                  <a:ea typeface="Times New Roman"/>
                  <a:cs typeface="Times New Roman"/>
                  <a:sym typeface="Times New Roman"/>
                </a:rPr>
                <a:t>Validate sensor data to prevent unauthorized bike access.</a:t>
              </a:r>
              <a:endParaRPr sz="2000">
                <a:solidFill>
                  <a:schemeClr val="dk1"/>
                </a:solidFill>
                <a:latin typeface="Times New Roman"/>
                <a:ea typeface="Times New Roman"/>
                <a:cs typeface="Times New Roman"/>
                <a:sym typeface="Times New Roman"/>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0" name="Google Shape;100;p2"/>
          <p:cNvPicPr preferRelativeResize="0"/>
          <p:nvPr/>
        </p:nvPicPr>
        <p:blipFill rotWithShape="1">
          <a:blip r:embed="rId3">
            <a:alphaModFix amt="40000"/>
          </a:blip>
          <a:srcRect r="-2" b="-2"/>
          <a:stretch/>
        </p:blipFill>
        <p:spPr>
          <a:xfrm>
            <a:off x="20" y="29506"/>
            <a:ext cx="12191980" cy="6857990"/>
          </a:xfrm>
          <a:prstGeom prst="rect">
            <a:avLst/>
          </a:prstGeom>
          <a:noFill/>
          <a:ln>
            <a:noFill/>
          </a:ln>
        </p:spPr>
      </p:pic>
      <p:sp>
        <p:nvSpPr>
          <p:cNvPr id="101" name="Google Shape;101;p2"/>
          <p:cNvSpPr txBox="1"/>
          <p:nvPr/>
        </p:nvSpPr>
        <p:spPr>
          <a:xfrm>
            <a:off x="2838894" y="531686"/>
            <a:ext cx="5837274" cy="1188720"/>
          </a:xfrm>
          <a:prstGeom prst="rect">
            <a:avLst/>
          </a:prstGeom>
          <a:noFill/>
          <a:ln w="9525" cap="flat" cmpd="sng">
            <a:solidFill>
              <a:schemeClr val="dk1"/>
            </a:solidFill>
            <a:prstDash val="solid"/>
            <a:round/>
            <a:headEnd type="none" w="sm" len="sm"/>
            <a:tailEnd type="none" w="sm" len="sm"/>
          </a:ln>
        </p:spPr>
        <p:txBody>
          <a:bodyPr spcFirstLastPara="1" wrap="square" lIns="182875" tIns="182875" rIns="182875" bIns="182875" anchor="ctr" anchorCtr="0">
            <a:normAutofit/>
          </a:bodyPr>
          <a:lstStyle/>
          <a:p>
            <a:pPr marL="0" marR="0" lvl="0" indent="0" algn="ctr" rtl="0">
              <a:lnSpc>
                <a:spcPct val="90000"/>
              </a:lnSpc>
              <a:spcBef>
                <a:spcPts val="0"/>
              </a:spcBef>
              <a:spcAft>
                <a:spcPts val="0"/>
              </a:spcAft>
              <a:buNone/>
            </a:pPr>
            <a:r>
              <a:rPr lang="en-US" sz="2800" b="1" i="0" u="sng" strike="noStrike" cap="none">
                <a:solidFill>
                  <a:schemeClr val="dk1"/>
                </a:solidFill>
                <a:latin typeface="Gill Sans"/>
                <a:ea typeface="Gill Sans"/>
                <a:cs typeface="Gill Sans"/>
                <a:sym typeface="Gill Sans"/>
              </a:rPr>
              <a:t>CONTENTS:</a:t>
            </a:r>
            <a:endParaRPr/>
          </a:p>
        </p:txBody>
      </p:sp>
      <p:sp>
        <p:nvSpPr>
          <p:cNvPr id="102" name="Google Shape;102;p2"/>
          <p:cNvSpPr txBox="1"/>
          <p:nvPr/>
        </p:nvSpPr>
        <p:spPr>
          <a:xfrm>
            <a:off x="2231136" y="2304662"/>
            <a:ext cx="7954856" cy="4021652"/>
          </a:xfrm>
          <a:prstGeom prst="rect">
            <a:avLst/>
          </a:prstGeom>
          <a:noFill/>
          <a:ln>
            <a:noFill/>
          </a:ln>
        </p:spPr>
        <p:txBody>
          <a:bodyPr spcFirstLastPara="1" wrap="square" lIns="91425" tIns="45700" rIns="91425" bIns="45700" anchor="t" anchorCtr="0">
            <a:normAutofit/>
          </a:bodyPr>
          <a:lstStyle/>
          <a:p>
            <a:pPr marL="514350" marR="0" lvl="0" indent="-342900" algn="l" rtl="0">
              <a:spcBef>
                <a:spcPts val="0"/>
              </a:spcBef>
              <a:spcAft>
                <a:spcPts val="0"/>
              </a:spcAft>
              <a:buClr>
                <a:schemeClr val="dk1"/>
              </a:buClr>
              <a:buSzPts val="2400"/>
              <a:buFont typeface="Noto Sans Symbols"/>
              <a:buChar char="▪"/>
            </a:pPr>
            <a:r>
              <a:rPr lang="en-US" sz="2400" b="0" i="0" u="none" strike="noStrike" cap="none">
                <a:solidFill>
                  <a:srgbClr val="262626"/>
                </a:solidFill>
                <a:latin typeface="Times New Roman"/>
                <a:ea typeface="Times New Roman"/>
                <a:cs typeface="Times New Roman"/>
                <a:sym typeface="Times New Roman"/>
              </a:rPr>
              <a:t>Abstract</a:t>
            </a:r>
            <a:endParaRPr/>
          </a:p>
          <a:p>
            <a:pPr marL="514350" marR="0" lvl="0" indent="-342900" algn="l" rtl="0">
              <a:spcBef>
                <a:spcPts val="1000"/>
              </a:spcBef>
              <a:spcAft>
                <a:spcPts val="0"/>
              </a:spcAft>
              <a:buClr>
                <a:schemeClr val="dk1"/>
              </a:buClr>
              <a:buSzPts val="2400"/>
              <a:buFont typeface="Noto Sans Symbols"/>
              <a:buChar char="▪"/>
            </a:pPr>
            <a:r>
              <a:rPr lang="en-US" sz="2400" b="0" i="0" u="none" strike="noStrike" cap="none">
                <a:solidFill>
                  <a:srgbClr val="262626"/>
                </a:solidFill>
                <a:latin typeface="Times New Roman"/>
                <a:ea typeface="Times New Roman"/>
                <a:cs typeface="Times New Roman"/>
                <a:sym typeface="Times New Roman"/>
              </a:rPr>
              <a:t>Introduction</a:t>
            </a:r>
            <a:endParaRPr/>
          </a:p>
          <a:p>
            <a:pPr marL="514350" marR="0" lvl="0" indent="-342900" algn="l" rtl="0">
              <a:spcBef>
                <a:spcPts val="1000"/>
              </a:spcBef>
              <a:spcAft>
                <a:spcPts val="0"/>
              </a:spcAft>
              <a:buClr>
                <a:schemeClr val="dk1"/>
              </a:buClr>
              <a:buSzPts val="2400"/>
              <a:buFont typeface="Noto Sans Symbols"/>
              <a:buChar char="▪"/>
            </a:pPr>
            <a:r>
              <a:rPr lang="en-US" sz="2400" b="0" i="0" u="none" strike="noStrike" cap="none">
                <a:solidFill>
                  <a:srgbClr val="262626"/>
                </a:solidFill>
                <a:latin typeface="Times New Roman"/>
                <a:ea typeface="Times New Roman"/>
                <a:cs typeface="Times New Roman"/>
                <a:sym typeface="Times New Roman"/>
              </a:rPr>
              <a:t>Literature survey</a:t>
            </a:r>
            <a:endParaRPr/>
          </a:p>
          <a:p>
            <a:pPr marL="514350" marR="0" lvl="0" indent="-342900" algn="l" rtl="0">
              <a:spcBef>
                <a:spcPts val="1000"/>
              </a:spcBef>
              <a:spcAft>
                <a:spcPts val="0"/>
              </a:spcAft>
              <a:buClr>
                <a:schemeClr val="dk1"/>
              </a:buClr>
              <a:buSzPts val="2400"/>
              <a:buFont typeface="Noto Sans Symbols"/>
              <a:buChar char="▪"/>
            </a:pPr>
            <a:r>
              <a:rPr lang="en-US" sz="2400" b="0" i="0" u="none" strike="noStrike" cap="none">
                <a:solidFill>
                  <a:srgbClr val="262626"/>
                </a:solidFill>
                <a:latin typeface="Times New Roman"/>
                <a:ea typeface="Times New Roman"/>
                <a:cs typeface="Times New Roman"/>
                <a:sym typeface="Times New Roman"/>
              </a:rPr>
              <a:t>Objectives</a:t>
            </a:r>
            <a:endParaRPr/>
          </a:p>
          <a:p>
            <a:pPr marL="514350" marR="0" lvl="0" indent="-342900" algn="l" rtl="0">
              <a:spcBef>
                <a:spcPts val="1000"/>
              </a:spcBef>
              <a:spcAft>
                <a:spcPts val="0"/>
              </a:spcAft>
              <a:buClr>
                <a:schemeClr val="dk1"/>
              </a:buClr>
              <a:buSzPts val="2400"/>
              <a:buFont typeface="Noto Sans Symbols"/>
              <a:buChar char="▪"/>
            </a:pPr>
            <a:r>
              <a:rPr lang="en-US" sz="2400" b="0" i="0" u="none" strike="noStrike" cap="none">
                <a:solidFill>
                  <a:srgbClr val="262626"/>
                </a:solidFill>
                <a:latin typeface="Times New Roman"/>
                <a:ea typeface="Times New Roman"/>
                <a:cs typeface="Times New Roman"/>
                <a:sym typeface="Times New Roman"/>
              </a:rPr>
              <a:t>Methodology</a:t>
            </a:r>
            <a:endParaRPr/>
          </a:p>
          <a:p>
            <a:pPr marL="514350" marR="0" lvl="0" indent="-342900" algn="l" rtl="0">
              <a:spcBef>
                <a:spcPts val="1000"/>
              </a:spcBef>
              <a:spcAft>
                <a:spcPts val="0"/>
              </a:spcAft>
              <a:buClr>
                <a:schemeClr val="dk1"/>
              </a:buClr>
              <a:buSzPts val="2400"/>
              <a:buFont typeface="Noto Sans Symbols"/>
              <a:buChar char="▪"/>
            </a:pPr>
            <a:r>
              <a:rPr lang="en-US" sz="2400" b="0" i="0" u="none" strike="noStrike" cap="none">
                <a:solidFill>
                  <a:srgbClr val="262626"/>
                </a:solidFill>
                <a:latin typeface="Times New Roman"/>
                <a:ea typeface="Times New Roman"/>
                <a:cs typeface="Times New Roman"/>
                <a:sym typeface="Times New Roman"/>
              </a:rPr>
              <a:t>Data flow</a:t>
            </a:r>
            <a:endParaRPr/>
          </a:p>
          <a:p>
            <a:pPr marL="514350" marR="0" lvl="0" indent="-342900" algn="l" rtl="0">
              <a:spcBef>
                <a:spcPts val="1000"/>
              </a:spcBef>
              <a:spcAft>
                <a:spcPts val="0"/>
              </a:spcAft>
              <a:buClr>
                <a:schemeClr val="dk1"/>
              </a:buClr>
              <a:buSzPts val="2400"/>
              <a:buFont typeface="Noto Sans Symbols"/>
              <a:buChar char="▪"/>
            </a:pPr>
            <a:r>
              <a:rPr lang="en-US" sz="2400" b="0" i="0" u="none" strike="noStrike" cap="none">
                <a:solidFill>
                  <a:srgbClr val="262626"/>
                </a:solidFill>
                <a:latin typeface="Times New Roman"/>
                <a:ea typeface="Times New Roman"/>
                <a:cs typeface="Times New Roman"/>
                <a:sym typeface="Times New Roman"/>
              </a:rPr>
              <a:t>Result Analysis</a:t>
            </a:r>
            <a:endParaRPr/>
          </a:p>
          <a:p>
            <a:pPr marL="514350" marR="0" lvl="0" indent="-342900" algn="l" rtl="0">
              <a:spcBef>
                <a:spcPts val="1000"/>
              </a:spcBef>
              <a:spcAft>
                <a:spcPts val="0"/>
              </a:spcAft>
              <a:buClr>
                <a:schemeClr val="dk1"/>
              </a:buClr>
              <a:buSzPts val="2400"/>
              <a:buFont typeface="Noto Sans Symbols"/>
              <a:buChar char="▪"/>
            </a:pPr>
            <a:r>
              <a:rPr lang="en-US" sz="2400" b="0" i="0" u="none" strike="noStrike" cap="none">
                <a:solidFill>
                  <a:srgbClr val="262626"/>
                </a:solidFill>
                <a:latin typeface="Times New Roman"/>
                <a:ea typeface="Times New Roman"/>
                <a:cs typeface="Times New Roman"/>
                <a:sym typeface="Times New Roman"/>
              </a:rPr>
              <a:t>Conclusion</a:t>
            </a:r>
            <a:endParaRPr/>
          </a:p>
          <a:p>
            <a:pPr marL="342900" marR="0" lvl="0" indent="-114300" algn="l" rtl="0">
              <a:spcBef>
                <a:spcPts val="1000"/>
              </a:spcBef>
              <a:spcAft>
                <a:spcPts val="0"/>
              </a:spcAft>
              <a:buClr>
                <a:schemeClr val="accent2"/>
              </a:buClr>
              <a:buSzPts val="1800"/>
              <a:buFont typeface="Arial"/>
              <a:buNone/>
            </a:pPr>
            <a:endParaRPr sz="1800" b="0" i="0" u="none" strike="noStrike" cap="none">
              <a:solidFill>
                <a:srgbClr val="262626"/>
              </a:solidFill>
              <a:latin typeface="Gill Sans"/>
              <a:ea typeface="Gill Sans"/>
              <a:cs typeface="Gill Sans"/>
              <a:sym typeface="Gill Sans"/>
            </a:endParaRPr>
          </a:p>
          <a:p>
            <a:pPr marL="285750" marR="0" lvl="0" indent="-114300" algn="l" rtl="0">
              <a:spcBef>
                <a:spcPts val="1000"/>
              </a:spcBef>
              <a:spcAft>
                <a:spcPts val="0"/>
              </a:spcAft>
              <a:buClr>
                <a:schemeClr val="accent2"/>
              </a:buClr>
              <a:buSzPts val="1800"/>
              <a:buFont typeface="Arial"/>
              <a:buNone/>
            </a:pPr>
            <a:endParaRPr sz="1800" b="0" i="0" u="none" strike="noStrike" cap="none">
              <a:solidFill>
                <a:srgbClr val="262626"/>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9"/>
          <p:cNvSpPr txBox="1">
            <a:spLocks noGrp="1"/>
          </p:cNvSpPr>
          <p:nvPr>
            <p:ph type="title"/>
          </p:nvPr>
        </p:nvSpPr>
        <p:spPr>
          <a:xfrm>
            <a:off x="3678864" y="138222"/>
            <a:ext cx="5018569" cy="797444"/>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a:t>RESULT ANALYSIS</a:t>
            </a:r>
            <a:endParaRPr/>
          </a:p>
        </p:txBody>
      </p:sp>
      <p:pic>
        <p:nvPicPr>
          <p:cNvPr id="395" name="Google Shape;395;p19"/>
          <p:cNvPicPr preferRelativeResize="0">
            <a:picLocks noGrp="1"/>
          </p:cNvPicPr>
          <p:nvPr>
            <p:ph type="body" idx="1"/>
          </p:nvPr>
        </p:nvPicPr>
        <p:blipFill rotWithShape="1">
          <a:blip r:embed="rId3">
            <a:alphaModFix/>
          </a:blip>
          <a:srcRect/>
          <a:stretch/>
        </p:blipFill>
        <p:spPr>
          <a:xfrm>
            <a:off x="0" y="1448969"/>
            <a:ext cx="12192000" cy="5409031"/>
          </a:xfrm>
          <a:prstGeom prst="rect">
            <a:avLst/>
          </a:prstGeom>
          <a:noFill/>
          <a:ln>
            <a:noFill/>
          </a:ln>
        </p:spPr>
      </p:pic>
      <p:sp>
        <p:nvSpPr>
          <p:cNvPr id="396" name="Google Shape;396;p19"/>
          <p:cNvSpPr txBox="1"/>
          <p:nvPr/>
        </p:nvSpPr>
        <p:spPr>
          <a:xfrm>
            <a:off x="680484" y="1105784"/>
            <a:ext cx="299838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VALID  AUTHENTICATION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5"/>
                                        </p:tgtEl>
                                        <p:attrNameLst>
                                          <p:attrName>style.visibility</p:attrName>
                                        </p:attrNameLst>
                                      </p:cBhvr>
                                      <p:to>
                                        <p:strVal val="visible"/>
                                      </p:to>
                                    </p:set>
                                    <p:animEffect transition="in" filter="fade">
                                      <p:cBhvr>
                                        <p:cTn id="7" dur="5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20"/>
          <p:cNvPicPr preferRelativeResize="0">
            <a:picLocks noGrp="1"/>
          </p:cNvPicPr>
          <p:nvPr>
            <p:ph type="body" idx="1"/>
          </p:nvPr>
        </p:nvPicPr>
        <p:blipFill rotWithShape="1">
          <a:blip r:embed="rId3">
            <a:alphaModFix/>
          </a:blip>
          <a:srcRect/>
          <a:stretch/>
        </p:blipFill>
        <p:spPr>
          <a:xfrm>
            <a:off x="0" y="723014"/>
            <a:ext cx="12192000" cy="6124353"/>
          </a:xfrm>
          <a:prstGeom prst="rect">
            <a:avLst/>
          </a:prstGeom>
          <a:noFill/>
          <a:ln>
            <a:noFill/>
          </a:ln>
        </p:spPr>
      </p:pic>
      <p:sp>
        <p:nvSpPr>
          <p:cNvPr id="402" name="Google Shape;402;p20"/>
          <p:cNvSpPr txBox="1"/>
          <p:nvPr/>
        </p:nvSpPr>
        <p:spPr>
          <a:xfrm>
            <a:off x="74428" y="276447"/>
            <a:ext cx="32216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ill Sans"/>
                <a:ea typeface="Gill Sans"/>
                <a:cs typeface="Gill Sans"/>
                <a:sym typeface="Gill Sans"/>
              </a:rPr>
              <a:t>INVALID AUTHENTICATION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5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sp>
        <p:nvSpPr>
          <p:cNvPr id="408" name="Google Shape;408;p21"/>
          <p:cNvSpPr/>
          <p:nvPr/>
        </p:nvSpPr>
        <p:spPr>
          <a:xfrm>
            <a:off x="0" y="0"/>
            <a:ext cx="12192000"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09" name="Google Shape;409;p21"/>
          <p:cNvSpPr/>
          <p:nvPr/>
        </p:nvSpPr>
        <p:spPr>
          <a:xfrm>
            <a:off x="1249680" y="1248156"/>
            <a:ext cx="9692640" cy="4361688"/>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10" name="Google Shape;410;p21"/>
          <p:cNvSpPr/>
          <p:nvPr/>
        </p:nvSpPr>
        <p:spPr>
          <a:xfrm>
            <a:off x="1062228" y="1060704"/>
            <a:ext cx="10067544" cy="4736592"/>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11" name="Google Shape;411;p21"/>
          <p:cNvSpPr txBox="1">
            <a:spLocks noGrp="1"/>
          </p:cNvSpPr>
          <p:nvPr>
            <p:ph type="title"/>
          </p:nvPr>
        </p:nvSpPr>
        <p:spPr>
          <a:xfrm>
            <a:off x="2231136" y="467418"/>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en-US" dirty="0"/>
              <a:t>CONCLUSION</a:t>
            </a:r>
            <a:endParaRPr dirty="0"/>
          </a:p>
        </p:txBody>
      </p:sp>
      <p:sp>
        <p:nvSpPr>
          <p:cNvPr id="412" name="Google Shape;412;p21"/>
          <p:cNvSpPr txBox="1">
            <a:spLocks noGrp="1"/>
          </p:cNvSpPr>
          <p:nvPr>
            <p:ph type="body" idx="1"/>
          </p:nvPr>
        </p:nvSpPr>
        <p:spPr>
          <a:xfrm>
            <a:off x="1631633" y="1825381"/>
            <a:ext cx="8995933" cy="3493068"/>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2000"/>
              <a:buFont typeface="Noto Sans Symbols"/>
              <a:buChar char="▪"/>
            </a:pPr>
            <a:r>
              <a:rPr lang="en-US" sz="2000" dirty="0">
                <a:solidFill>
                  <a:srgbClr val="404040"/>
                </a:solidFill>
                <a:latin typeface="Times New Roman"/>
                <a:ea typeface="Times New Roman"/>
                <a:cs typeface="Times New Roman"/>
                <a:sym typeface="Times New Roman"/>
              </a:rPr>
              <a:t>Minors and unlicensed drivers operating vehicles pose a safety risk.</a:t>
            </a:r>
            <a:endParaRPr dirty="0"/>
          </a:p>
          <a:p>
            <a:pPr marL="228600" lvl="0" indent="-228600" algn="l" rtl="0">
              <a:lnSpc>
                <a:spcPct val="100000"/>
              </a:lnSpc>
              <a:spcBef>
                <a:spcPts val="1000"/>
              </a:spcBef>
              <a:spcAft>
                <a:spcPts val="0"/>
              </a:spcAft>
              <a:buSzPts val="2000"/>
              <a:buFont typeface="Noto Sans Symbols"/>
              <a:buChar char="▪"/>
            </a:pPr>
            <a:r>
              <a:rPr lang="en-US" sz="2000" dirty="0">
                <a:solidFill>
                  <a:srgbClr val="404040"/>
                </a:solidFill>
                <a:latin typeface="Times New Roman"/>
                <a:ea typeface="Times New Roman"/>
                <a:cs typeface="Times New Roman"/>
                <a:sym typeface="Times New Roman"/>
              </a:rPr>
              <a:t>RFID and biometric fingerprint identification implemented for robust vehicle access control.</a:t>
            </a:r>
            <a:endParaRPr dirty="0"/>
          </a:p>
          <a:p>
            <a:pPr marL="228600" lvl="0" indent="-228600" algn="l" rtl="0">
              <a:lnSpc>
                <a:spcPct val="100000"/>
              </a:lnSpc>
              <a:spcBef>
                <a:spcPts val="1000"/>
              </a:spcBef>
              <a:spcAft>
                <a:spcPts val="0"/>
              </a:spcAft>
              <a:buSzPts val="2000"/>
              <a:buFont typeface="Noto Sans Symbols"/>
              <a:buChar char="▪"/>
            </a:pPr>
            <a:r>
              <a:rPr lang="en-US" sz="2000" dirty="0">
                <a:solidFill>
                  <a:srgbClr val="404040"/>
                </a:solidFill>
                <a:latin typeface="Times New Roman"/>
                <a:ea typeface="Times New Roman"/>
                <a:cs typeface="Times New Roman"/>
                <a:sym typeface="Times New Roman"/>
              </a:rPr>
              <a:t>Efficient and reliable integration with Arduino or Raspberry Pi microcontrollers.</a:t>
            </a:r>
            <a:endParaRPr dirty="0"/>
          </a:p>
          <a:p>
            <a:pPr marL="228600" lvl="0" indent="-228600" algn="l" rtl="0">
              <a:lnSpc>
                <a:spcPct val="100000"/>
              </a:lnSpc>
              <a:spcBef>
                <a:spcPts val="1000"/>
              </a:spcBef>
              <a:spcAft>
                <a:spcPts val="0"/>
              </a:spcAft>
              <a:buSzPts val="2000"/>
              <a:buFont typeface="Noto Sans Symbols"/>
              <a:buChar char="▪"/>
            </a:pPr>
            <a:r>
              <a:rPr lang="en-US" sz="2000" dirty="0">
                <a:solidFill>
                  <a:srgbClr val="404040"/>
                </a:solidFill>
                <a:latin typeface="Times New Roman"/>
                <a:ea typeface="Times New Roman"/>
                <a:cs typeface="Times New Roman"/>
                <a:sym typeface="Times New Roman"/>
              </a:rPr>
              <a:t>Strict control to reduce risks associated with unlicensed and inexperienced drivers.</a:t>
            </a:r>
            <a:endParaRPr dirty="0"/>
          </a:p>
          <a:p>
            <a:pPr marL="228600" lvl="0" indent="-228600" algn="l" rtl="0">
              <a:lnSpc>
                <a:spcPct val="100000"/>
              </a:lnSpc>
              <a:spcBef>
                <a:spcPts val="1000"/>
              </a:spcBef>
              <a:spcAft>
                <a:spcPts val="0"/>
              </a:spcAft>
              <a:buSzPts val="2000"/>
              <a:buFont typeface="Noto Sans Symbols"/>
              <a:buChar char="▪"/>
            </a:pPr>
            <a:r>
              <a:rPr lang="en-US" sz="2000" dirty="0">
                <a:solidFill>
                  <a:srgbClr val="404040"/>
                </a:solidFill>
                <a:latin typeface="Times New Roman"/>
                <a:ea typeface="Times New Roman"/>
                <a:cs typeface="Times New Roman"/>
                <a:sym typeface="Times New Roman"/>
              </a:rPr>
              <a:t>Successful prevention of unauthorized vehicle usage for enhanced road safety.</a:t>
            </a:r>
            <a:endParaRPr dirty="0"/>
          </a:p>
          <a:p>
            <a:pPr marL="228600" lvl="0" indent="-228600" algn="l" rtl="0">
              <a:lnSpc>
                <a:spcPct val="100000"/>
              </a:lnSpc>
              <a:spcBef>
                <a:spcPts val="1000"/>
              </a:spcBef>
              <a:spcAft>
                <a:spcPts val="0"/>
              </a:spcAft>
              <a:buSzPts val="2000"/>
              <a:buFont typeface="Noto Sans Symbols"/>
              <a:buChar char="▪"/>
            </a:pPr>
            <a:r>
              <a:rPr lang="en-US" sz="2000" dirty="0">
                <a:solidFill>
                  <a:srgbClr val="404040"/>
                </a:solidFill>
                <a:latin typeface="Times New Roman"/>
                <a:ea typeface="Times New Roman"/>
                <a:cs typeface="Times New Roman"/>
                <a:sym typeface="Times New Roman"/>
              </a:rPr>
              <a:t>Minimizes potential accidents caused by unqualified drivers.</a:t>
            </a:r>
            <a:endParaRPr dirty="0"/>
          </a:p>
          <a:p>
            <a:pPr marL="228600" lvl="0" indent="-228600" algn="l" rtl="0">
              <a:lnSpc>
                <a:spcPct val="100000"/>
              </a:lnSpc>
              <a:spcBef>
                <a:spcPts val="1000"/>
              </a:spcBef>
              <a:spcAft>
                <a:spcPts val="0"/>
              </a:spcAft>
              <a:buSzPts val="2000"/>
              <a:buFont typeface="Noto Sans Symbols"/>
              <a:buChar char="▪"/>
            </a:pPr>
            <a:r>
              <a:rPr lang="en-US" sz="2000" dirty="0">
                <a:solidFill>
                  <a:srgbClr val="404040"/>
                </a:solidFill>
                <a:latin typeface="Times New Roman"/>
                <a:ea typeface="Times New Roman"/>
                <a:cs typeface="Times New Roman"/>
                <a:sym typeface="Times New Roman"/>
              </a:rPr>
              <a:t> Aligns with promoting responsible ownership and safer driving practices in the community.</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6"/>
        <p:cNvGrpSpPr/>
        <p:nvPr/>
      </p:nvGrpSpPr>
      <p:grpSpPr>
        <a:xfrm>
          <a:off x="0" y="0"/>
          <a:ext cx="0" cy="0"/>
          <a:chOff x="0" y="0"/>
          <a:chExt cx="0" cy="0"/>
        </a:xfrm>
      </p:grpSpPr>
      <p:sp>
        <p:nvSpPr>
          <p:cNvPr id="417" name="Google Shape;417;p22"/>
          <p:cNvSpPr/>
          <p:nvPr/>
        </p:nvSpPr>
        <p:spPr>
          <a:xfrm>
            <a:off x="0" y="-2"/>
            <a:ext cx="12192000" cy="6858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18" name="Google Shape;418;p22"/>
          <p:cNvSpPr/>
          <p:nvPr/>
        </p:nvSpPr>
        <p:spPr>
          <a:xfrm>
            <a:off x="0" y="4918509"/>
            <a:ext cx="12192000" cy="193949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19" name="Google Shape;419;p22"/>
          <p:cNvSpPr txBox="1">
            <a:spLocks noGrp="1"/>
          </p:cNvSpPr>
          <p:nvPr>
            <p:ph type="title"/>
          </p:nvPr>
        </p:nvSpPr>
        <p:spPr>
          <a:xfrm>
            <a:off x="1600200" y="4269282"/>
            <a:ext cx="8991600" cy="1264762"/>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200"/>
              <a:buFont typeface="Gill Sans"/>
              <a:buNone/>
            </a:pPr>
            <a:r>
              <a:rPr lang="en-US" sz="3200"/>
              <a:t>THANK YOU</a:t>
            </a:r>
            <a:endParaRPr/>
          </a:p>
        </p:txBody>
      </p:sp>
      <p:pic>
        <p:nvPicPr>
          <p:cNvPr id="420" name="Google Shape;420;p22" descr="Smiling Face with No Fill"/>
          <p:cNvPicPr preferRelativeResize="0"/>
          <p:nvPr/>
        </p:nvPicPr>
        <p:blipFill rotWithShape="1">
          <a:blip r:embed="rId3">
            <a:alphaModFix/>
          </a:blip>
          <a:srcRect/>
          <a:stretch/>
        </p:blipFill>
        <p:spPr>
          <a:xfrm>
            <a:off x="4445346" y="640078"/>
            <a:ext cx="3301307" cy="33013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2CED1"/>
        </a:solidFill>
        <a:effectLst/>
      </p:bgPr>
    </p:bg>
    <p:spTree>
      <p:nvGrpSpPr>
        <p:cNvPr id="1" name="Shape 106"/>
        <p:cNvGrpSpPr/>
        <p:nvPr/>
      </p:nvGrpSpPr>
      <p:grpSpPr>
        <a:xfrm>
          <a:off x="0" y="0"/>
          <a:ext cx="0" cy="0"/>
          <a:chOff x="0" y="0"/>
          <a:chExt cx="0" cy="0"/>
        </a:xfrm>
      </p:grpSpPr>
      <p:pic>
        <p:nvPicPr>
          <p:cNvPr id="107" name="Google Shape;107;p3" descr="Tire stacked in pattern"/>
          <p:cNvPicPr preferRelativeResize="0"/>
          <p:nvPr/>
        </p:nvPicPr>
        <p:blipFill rotWithShape="1">
          <a:blip r:embed="rId3">
            <a:alphaModFix amt="25000"/>
          </a:blip>
          <a:srcRect t="15730"/>
          <a:stretch/>
        </p:blipFill>
        <p:spPr>
          <a:xfrm>
            <a:off x="20" y="10"/>
            <a:ext cx="12191980" cy="6857990"/>
          </a:xfrm>
          <a:prstGeom prst="rect">
            <a:avLst/>
          </a:prstGeom>
          <a:noFill/>
          <a:ln>
            <a:noFill/>
          </a:ln>
        </p:spPr>
      </p:pic>
      <p:sp>
        <p:nvSpPr>
          <p:cNvPr id="108" name="Google Shape;108;p3"/>
          <p:cNvSpPr txBox="1"/>
          <p:nvPr/>
        </p:nvSpPr>
        <p:spPr>
          <a:xfrm>
            <a:off x="2220725" y="59476"/>
            <a:ext cx="7460841" cy="688258"/>
          </a:xfrm>
          <a:prstGeom prst="rect">
            <a:avLst/>
          </a:prstGeom>
          <a:solidFill>
            <a:srgbClr val="FFFFFF">
              <a:alpha val="80000"/>
            </a:srgbClr>
          </a:solidFill>
          <a:ln>
            <a:noFill/>
          </a:ln>
        </p:spPr>
        <p:txBody>
          <a:bodyPr spcFirstLastPara="1" wrap="square" lIns="182875" tIns="182875" rIns="182875" bIns="182875" anchor="ctr" anchorCtr="0">
            <a:normAutofit fontScale="92500" lnSpcReduction="10000"/>
          </a:bodyPr>
          <a:lstStyle/>
          <a:p>
            <a:pPr marL="0" marR="0" lvl="0" indent="0" algn="ctr" rtl="0">
              <a:lnSpc>
                <a:spcPct val="90000"/>
              </a:lnSpc>
              <a:spcBef>
                <a:spcPts val="0"/>
              </a:spcBef>
              <a:spcAft>
                <a:spcPts val="0"/>
              </a:spcAft>
              <a:buNone/>
            </a:pPr>
            <a:r>
              <a:rPr lang="en-US" sz="2800" b="1" i="0" u="none" strike="noStrike" cap="none">
                <a:solidFill>
                  <a:srgbClr val="262626"/>
                </a:solidFill>
                <a:latin typeface="Gill Sans"/>
                <a:ea typeface="Gill Sans"/>
                <a:cs typeface="Gill Sans"/>
                <a:sym typeface="Gill Sans"/>
              </a:rPr>
              <a:t>ABSTRACT:</a:t>
            </a:r>
            <a:endParaRPr/>
          </a:p>
        </p:txBody>
      </p:sp>
      <p:sp>
        <p:nvSpPr>
          <p:cNvPr id="109" name="Google Shape;109;p3"/>
          <p:cNvSpPr txBox="1"/>
          <p:nvPr/>
        </p:nvSpPr>
        <p:spPr>
          <a:xfrm>
            <a:off x="259906" y="747734"/>
            <a:ext cx="11382478" cy="4358698"/>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2400" b="0" i="0" u="none" strike="noStrike" cap="none" dirty="0">
                <a:solidFill>
                  <a:srgbClr val="262626"/>
                </a:solidFill>
                <a:latin typeface="Times New Roman"/>
                <a:ea typeface="Times New Roman"/>
                <a:cs typeface="Times New Roman"/>
                <a:sym typeface="Times New Roman"/>
              </a:rPr>
              <a:t>The "Authorized Driving System" project targets the critical issue of minors and unlicensed drivers driving vehicles without permission in order to reduce possible accidents and encourage responsible ownership of vehicles. Because these drivers could not be aware of traffic laws and safe driving techniques, as well as the fact that they won't have insurance, driving without a license puts everyone's safety in danger. Our solution uses RFID technology and biometric fingerprint identification to develop a strict vehicle access control system. These technologies are integrated with an Arduino microcontroller. This system provides a safe and efficient way of vehicle access management, significantly minimizing the risk, with the main aim to permit only authorized and responsible drivers to drive the bike. This successfully stops minors from using unlawful usage of collisions caused by unlicensed and unskilled drivers.</a:t>
            </a:r>
            <a:endParaRPr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13"/>
        <p:cNvGrpSpPr/>
        <p:nvPr/>
      </p:nvGrpSpPr>
      <p:grpSpPr>
        <a:xfrm>
          <a:off x="0" y="0"/>
          <a:ext cx="0" cy="0"/>
          <a:chOff x="0" y="0"/>
          <a:chExt cx="0" cy="0"/>
        </a:xfrm>
      </p:grpSpPr>
      <p:sp>
        <p:nvSpPr>
          <p:cNvPr id="114" name="Google Shape;114;p4"/>
          <p:cNvSpPr txBox="1"/>
          <p:nvPr/>
        </p:nvSpPr>
        <p:spPr>
          <a:xfrm>
            <a:off x="1438654" y="-115014"/>
            <a:ext cx="4657346" cy="1376725"/>
          </a:xfrm>
          <a:prstGeom prst="rect">
            <a:avLst/>
          </a:prstGeom>
          <a:noFill/>
          <a:ln>
            <a:noFill/>
          </a:ln>
        </p:spPr>
        <p:txBody>
          <a:bodyPr spcFirstLastPara="1" wrap="square" lIns="182875" tIns="182875" rIns="182875" bIns="182875" anchor="ctr" anchorCtr="0">
            <a:normAutofit/>
          </a:bodyPr>
          <a:lstStyle/>
          <a:p>
            <a:pPr marL="0" marR="0" lvl="0" indent="0" algn="ctr" rtl="0">
              <a:lnSpc>
                <a:spcPct val="90000"/>
              </a:lnSpc>
              <a:spcBef>
                <a:spcPts val="0"/>
              </a:spcBef>
              <a:spcAft>
                <a:spcPts val="0"/>
              </a:spcAft>
              <a:buNone/>
            </a:pPr>
            <a:r>
              <a:rPr lang="en-US" sz="3200" b="1" i="0" u="none" strike="noStrike" cap="none">
                <a:solidFill>
                  <a:srgbClr val="262626"/>
                </a:solidFill>
                <a:latin typeface="Gill Sans"/>
                <a:ea typeface="Gill Sans"/>
                <a:cs typeface="Gill Sans"/>
                <a:sym typeface="Gill Sans"/>
              </a:rPr>
              <a:t>INTRODUCTION:</a:t>
            </a:r>
            <a:endParaRPr/>
          </a:p>
        </p:txBody>
      </p:sp>
      <p:sp>
        <p:nvSpPr>
          <p:cNvPr id="115" name="Google Shape;115;p4"/>
          <p:cNvSpPr txBox="1"/>
          <p:nvPr/>
        </p:nvSpPr>
        <p:spPr>
          <a:xfrm>
            <a:off x="696517" y="1114226"/>
            <a:ext cx="6425468" cy="336539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2"/>
              </a:buClr>
              <a:buSzPts val="2400"/>
            </a:pPr>
            <a:r>
              <a:rPr lang="en-US" sz="2400" b="1" i="0" u="none" strike="noStrike" cap="none" dirty="0">
                <a:solidFill>
                  <a:srgbClr val="262626"/>
                </a:solidFill>
                <a:latin typeface="Times New Roman"/>
                <a:ea typeface="Times New Roman"/>
                <a:cs typeface="Times New Roman"/>
                <a:sym typeface="Times New Roman"/>
              </a:rPr>
              <a:t>Internet of Things(IOT):</a:t>
            </a:r>
            <a:endParaRPr dirty="0"/>
          </a:p>
          <a:p>
            <a:pPr marL="0" marR="0" lvl="0" indent="0" algn="l" rtl="0">
              <a:lnSpc>
                <a:spcPct val="90000"/>
              </a:lnSpc>
              <a:spcBef>
                <a:spcPts val="1000"/>
              </a:spcBef>
              <a:spcAft>
                <a:spcPts val="0"/>
              </a:spcAft>
              <a:buClr>
                <a:schemeClr val="accent2"/>
              </a:buClr>
              <a:buSzPts val="2400"/>
            </a:pPr>
            <a:r>
              <a:rPr lang="en-US" sz="2400" b="0" i="0" u="none" strike="noStrike" cap="none" dirty="0">
                <a:solidFill>
                  <a:srgbClr val="262626"/>
                </a:solidFill>
                <a:latin typeface="Times New Roman"/>
                <a:ea typeface="Times New Roman"/>
                <a:cs typeface="Times New Roman"/>
                <a:sym typeface="Times New Roman"/>
              </a:rPr>
              <a:t>Connecting everyday things embedded with electronics, software, and sensors to     internet enabling to collect and exchange data without human interaction called as the Internet of Things (IoT).</a:t>
            </a:r>
            <a:endParaRPr dirty="0"/>
          </a:p>
          <a:p>
            <a:pPr marL="0" marR="0" lvl="0" indent="0" algn="l" rtl="0">
              <a:lnSpc>
                <a:spcPct val="90000"/>
              </a:lnSpc>
              <a:spcBef>
                <a:spcPts val="1000"/>
              </a:spcBef>
              <a:spcAft>
                <a:spcPts val="0"/>
              </a:spcAft>
              <a:buClr>
                <a:schemeClr val="accent2"/>
              </a:buClr>
              <a:buSzPts val="2400"/>
            </a:pPr>
            <a:r>
              <a:rPr lang="en-US" sz="2400" b="0" i="0" u="none" strike="noStrike" cap="none" dirty="0">
                <a:solidFill>
                  <a:srgbClr val="262626"/>
                </a:solidFill>
                <a:latin typeface="Times New Roman"/>
                <a:ea typeface="Times New Roman"/>
                <a:cs typeface="Times New Roman"/>
                <a:sym typeface="Times New Roman"/>
              </a:rPr>
              <a:t>In IOT , some popular communication protocols are used some of there are</a:t>
            </a:r>
            <a:endParaRPr dirty="0"/>
          </a:p>
          <a:p>
            <a:pPr marL="342900" marR="0" lvl="0" indent="-228600" algn="l" rtl="0">
              <a:lnSpc>
                <a:spcPct val="90000"/>
              </a:lnSpc>
              <a:spcBef>
                <a:spcPts val="1000"/>
              </a:spcBef>
              <a:spcAft>
                <a:spcPts val="0"/>
              </a:spcAft>
              <a:buClr>
                <a:schemeClr val="accent2"/>
              </a:buClr>
              <a:buSzPts val="2400"/>
              <a:buFont typeface="Arial"/>
              <a:buChar char="•"/>
            </a:pPr>
            <a:r>
              <a:rPr lang="en-US" sz="2400" b="0" i="0" u="none" strike="noStrike" cap="none" dirty="0">
                <a:solidFill>
                  <a:srgbClr val="262626"/>
                </a:solidFill>
                <a:latin typeface="Times New Roman"/>
                <a:ea typeface="Times New Roman"/>
                <a:cs typeface="Times New Roman"/>
                <a:sym typeface="Times New Roman"/>
              </a:rPr>
              <a:t>HTTP </a:t>
            </a:r>
            <a:endParaRPr dirty="0"/>
          </a:p>
          <a:p>
            <a:pPr marL="342900" marR="0" lvl="0" indent="-228600" algn="l" rtl="0">
              <a:lnSpc>
                <a:spcPct val="90000"/>
              </a:lnSpc>
              <a:spcBef>
                <a:spcPts val="1000"/>
              </a:spcBef>
              <a:spcAft>
                <a:spcPts val="0"/>
              </a:spcAft>
              <a:buClr>
                <a:schemeClr val="accent2"/>
              </a:buClr>
              <a:buSzPts val="2400"/>
              <a:buFont typeface="Arial"/>
              <a:buChar char="•"/>
            </a:pPr>
            <a:r>
              <a:rPr lang="en-US" sz="2400" b="0" i="0" u="none" strike="noStrike" cap="none" dirty="0">
                <a:solidFill>
                  <a:srgbClr val="262626"/>
                </a:solidFill>
                <a:latin typeface="Times New Roman"/>
                <a:ea typeface="Times New Roman"/>
                <a:cs typeface="Times New Roman"/>
                <a:sym typeface="Times New Roman"/>
              </a:rPr>
              <a:t>SPI</a:t>
            </a:r>
            <a:endParaRPr dirty="0"/>
          </a:p>
          <a:p>
            <a:pPr marL="342900" marR="0" lvl="0" indent="-228600" algn="l" rtl="0">
              <a:lnSpc>
                <a:spcPct val="90000"/>
              </a:lnSpc>
              <a:spcBef>
                <a:spcPts val="1000"/>
              </a:spcBef>
              <a:spcAft>
                <a:spcPts val="0"/>
              </a:spcAft>
              <a:buClr>
                <a:schemeClr val="accent2"/>
              </a:buClr>
              <a:buSzPts val="2400"/>
              <a:buFont typeface="Arial"/>
              <a:buChar char="•"/>
            </a:pPr>
            <a:r>
              <a:rPr lang="en-US" sz="2400" b="0" i="0" u="none" strike="noStrike" cap="none" dirty="0">
                <a:solidFill>
                  <a:srgbClr val="262626"/>
                </a:solidFill>
                <a:latin typeface="Times New Roman"/>
                <a:ea typeface="Times New Roman"/>
                <a:cs typeface="Times New Roman"/>
                <a:sym typeface="Times New Roman"/>
              </a:rPr>
              <a:t>UART</a:t>
            </a:r>
            <a:endParaRPr dirty="0"/>
          </a:p>
          <a:p>
            <a:pPr marR="0" lvl="0" algn="l" rtl="0">
              <a:lnSpc>
                <a:spcPct val="90000"/>
              </a:lnSpc>
              <a:spcBef>
                <a:spcPts val="1000"/>
              </a:spcBef>
              <a:spcAft>
                <a:spcPts val="0"/>
              </a:spcAft>
              <a:buClr>
                <a:schemeClr val="accent2"/>
              </a:buClr>
              <a:buSzPts val="2400"/>
            </a:pPr>
            <a:r>
              <a:rPr lang="en-US" sz="2400" b="0" i="0" u="none" strike="noStrike" cap="none" dirty="0">
                <a:solidFill>
                  <a:srgbClr val="262626"/>
                </a:solidFill>
                <a:latin typeface="Times New Roman"/>
                <a:ea typeface="Times New Roman"/>
                <a:cs typeface="Times New Roman"/>
                <a:sym typeface="Times New Roman"/>
              </a:rPr>
              <a:t>These protocols enable devices to exchange data efficiently and securely in an IoT network. </a:t>
            </a:r>
            <a:endParaRPr dirty="0"/>
          </a:p>
        </p:txBody>
      </p:sp>
      <p:pic>
        <p:nvPicPr>
          <p:cNvPr id="116" name="Google Shape;116;p4"/>
          <p:cNvPicPr preferRelativeResize="0"/>
          <p:nvPr/>
        </p:nvPicPr>
        <p:blipFill>
          <a:blip r:embed="rId3">
            <a:extLst>
              <a:ext uri="{837473B0-CC2E-450A-ABE3-18F120FF3D39}">
                <a1611:picAttrSrcUrl xmlns:a1611="http://schemas.microsoft.com/office/drawing/2016/11/main" r:id="rId4"/>
              </a:ext>
            </a:extLst>
          </a:blip>
          <a:srcRect l="27929" r="27929"/>
          <a:stretch/>
        </p:blipFill>
        <p:spPr>
          <a:xfrm>
            <a:off x="7121986" y="10"/>
            <a:ext cx="5070014" cy="6857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5"/>
          <p:cNvSpPr/>
          <p:nvPr/>
        </p:nvSpPr>
        <p:spPr>
          <a:xfrm>
            <a:off x="0"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3" name="Google Shape;123;p5"/>
          <p:cNvSpPr txBox="1"/>
          <p:nvPr/>
        </p:nvSpPr>
        <p:spPr>
          <a:xfrm>
            <a:off x="441064" y="1653465"/>
            <a:ext cx="3397516" cy="2961566"/>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82875" tIns="182875" rIns="182875" bIns="182875" anchor="ctr" anchorCtr="0">
            <a:normAutofit/>
          </a:bodyPr>
          <a:lstStyle/>
          <a:p>
            <a:pPr marL="0" marR="0" lvl="0" indent="0" algn="ctr" rtl="0">
              <a:lnSpc>
                <a:spcPct val="90000"/>
              </a:lnSpc>
              <a:spcBef>
                <a:spcPts val="0"/>
              </a:spcBef>
              <a:spcAft>
                <a:spcPts val="0"/>
              </a:spcAft>
              <a:buNone/>
            </a:pPr>
            <a:r>
              <a:rPr lang="en-US" sz="1500" b="1" i="0" u="none" strike="noStrike" cap="none">
                <a:solidFill>
                  <a:schemeClr val="dk1"/>
                </a:solidFill>
                <a:latin typeface="Gill Sans"/>
                <a:ea typeface="Gill Sans"/>
                <a:cs typeface="Gill Sans"/>
                <a:sym typeface="Gill Sans"/>
              </a:rPr>
              <a:t>THE AUTHORIZED DRIVING LICENSE SYSTEM'S MAIN CHARACTERISTICS ARE</a:t>
            </a:r>
            <a:r>
              <a:rPr lang="en-US" sz="1500" b="0" i="0" u="none" strike="noStrike" cap="none">
                <a:solidFill>
                  <a:schemeClr val="dk1"/>
                </a:solidFill>
                <a:latin typeface="Gill Sans"/>
                <a:ea typeface="Gill Sans"/>
                <a:cs typeface="Gill Sans"/>
                <a:sym typeface="Gill Sans"/>
              </a:rPr>
              <a:t>:</a:t>
            </a:r>
            <a:endParaRPr/>
          </a:p>
        </p:txBody>
      </p:sp>
      <p:sp>
        <p:nvSpPr>
          <p:cNvPr id="124" name="Google Shape;124;p5"/>
          <p:cNvSpPr/>
          <p:nvPr/>
        </p:nvSpPr>
        <p:spPr>
          <a:xfrm>
            <a:off x="4494182" y="960721"/>
            <a:ext cx="6885432" cy="4936558"/>
          </a:xfrm>
          <a:prstGeom prst="rect">
            <a:avLst/>
          </a:prstGeom>
          <a:noFill/>
          <a:ln w="31750" cap="sq"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5" name="Google Shape;125;p5"/>
          <p:cNvSpPr/>
          <p:nvPr/>
        </p:nvSpPr>
        <p:spPr>
          <a:xfrm>
            <a:off x="4657802" y="1124712"/>
            <a:ext cx="6558192" cy="460857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pic>
        <p:nvPicPr>
          <p:cNvPr id="126" name="Google Shape;126;p5" descr="A close-up of a blue circuit board&#10;&#10;Description automatically generated"/>
          <p:cNvPicPr preferRelativeResize="0"/>
          <p:nvPr/>
        </p:nvPicPr>
        <p:blipFill rotWithShape="1">
          <a:blip r:embed="rId3">
            <a:alphaModFix/>
          </a:blip>
          <a:srcRect/>
          <a:stretch/>
        </p:blipFill>
        <p:spPr>
          <a:xfrm>
            <a:off x="8927014" y="3733955"/>
            <a:ext cx="2115669" cy="1522923"/>
          </a:xfrm>
          <a:prstGeom prst="rect">
            <a:avLst/>
          </a:prstGeom>
          <a:noFill/>
          <a:ln>
            <a:noFill/>
          </a:ln>
        </p:spPr>
      </p:pic>
      <p:pic>
        <p:nvPicPr>
          <p:cNvPr id="127" name="Google Shape;127;p5" descr="A small electronic device with wires&#10;&#10;Description automatically generated"/>
          <p:cNvPicPr preferRelativeResize="0"/>
          <p:nvPr/>
        </p:nvPicPr>
        <p:blipFill rotWithShape="1">
          <a:blip r:embed="rId4">
            <a:alphaModFix/>
          </a:blip>
          <a:srcRect/>
          <a:stretch/>
        </p:blipFill>
        <p:spPr>
          <a:xfrm>
            <a:off x="6755801" y="3748323"/>
            <a:ext cx="2115669" cy="1522924"/>
          </a:xfrm>
          <a:prstGeom prst="rect">
            <a:avLst/>
          </a:prstGeom>
          <a:noFill/>
          <a:ln>
            <a:noFill/>
          </a:ln>
        </p:spPr>
      </p:pic>
      <p:pic>
        <p:nvPicPr>
          <p:cNvPr id="128" name="Google Shape;128;p5" descr="A blue electronic device with red and green lights&#10;&#10;Description automatically generated"/>
          <p:cNvPicPr preferRelativeResize="0"/>
          <p:nvPr/>
        </p:nvPicPr>
        <p:blipFill rotWithShape="1">
          <a:blip r:embed="rId5">
            <a:alphaModFix/>
          </a:blip>
          <a:srcRect/>
          <a:stretch/>
        </p:blipFill>
        <p:spPr>
          <a:xfrm>
            <a:off x="7286964" y="1653465"/>
            <a:ext cx="1503780" cy="1630927"/>
          </a:xfrm>
          <a:prstGeom prst="rect">
            <a:avLst/>
          </a:prstGeom>
          <a:noFill/>
          <a:ln>
            <a:noFill/>
          </a:ln>
        </p:spPr>
      </p:pic>
      <p:pic>
        <p:nvPicPr>
          <p:cNvPr id="129" name="Google Shape;129;p5" descr="A small computer chip with a small chip on it"/>
          <p:cNvPicPr preferRelativeResize="0"/>
          <p:nvPr/>
        </p:nvPicPr>
        <p:blipFill rotWithShape="1">
          <a:blip r:embed="rId6">
            <a:alphaModFix/>
          </a:blip>
          <a:srcRect/>
          <a:stretch/>
        </p:blipFill>
        <p:spPr>
          <a:xfrm>
            <a:off x="9238122" y="1409252"/>
            <a:ext cx="1723920" cy="1630927"/>
          </a:xfrm>
          <a:prstGeom prst="rect">
            <a:avLst/>
          </a:prstGeom>
          <a:noFill/>
          <a:ln>
            <a:noFill/>
          </a:ln>
        </p:spPr>
      </p:pic>
      <p:grpSp>
        <p:nvGrpSpPr>
          <p:cNvPr id="130" name="Google Shape;130;p5"/>
          <p:cNvGrpSpPr/>
          <p:nvPr/>
        </p:nvGrpSpPr>
        <p:grpSpPr>
          <a:xfrm>
            <a:off x="5113799" y="2681430"/>
            <a:ext cx="1618962" cy="1644975"/>
            <a:chOff x="106824" y="325"/>
            <a:chExt cx="1618962" cy="1644975"/>
          </a:xfrm>
        </p:grpSpPr>
        <p:sp>
          <p:nvSpPr>
            <p:cNvPr id="131" name="Google Shape;131;p5"/>
            <p:cNvSpPr/>
            <p:nvPr/>
          </p:nvSpPr>
          <p:spPr>
            <a:xfrm>
              <a:off x="106824" y="325"/>
              <a:ext cx="1618962" cy="1115464"/>
            </a:xfrm>
            <a:prstGeom prst="roundRect">
              <a:avLst>
                <a:gd name="adj" fmla="val 16667"/>
              </a:avLst>
            </a:prstGeom>
            <a:blipFill rotWithShape="1">
              <a:blip r:embed="rId7">
                <a:alphaModFix/>
              </a:blip>
              <a:stretch>
                <a:fillRect t="-999" b="-999"/>
              </a:stretch>
            </a:blipFill>
            <a:ln w="127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151103" y="1186914"/>
              <a:ext cx="1530404" cy="4583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txBox="1"/>
            <p:nvPr/>
          </p:nvSpPr>
          <p:spPr>
            <a:xfrm>
              <a:off x="151103" y="1186914"/>
              <a:ext cx="1530404" cy="458386"/>
            </a:xfrm>
            <a:prstGeom prst="rect">
              <a:avLst/>
            </a:prstGeom>
            <a:noFill/>
            <a:ln>
              <a:noFill/>
            </a:ln>
          </p:spPr>
          <p:txBody>
            <a:bodyPr spcFirstLastPara="1" wrap="square" lIns="113775" tIns="113775" rIns="113775" bIns="0" anchor="t" anchorCtr="0">
              <a:noAutofit/>
            </a:bodyPr>
            <a:lstStyle/>
            <a:p>
              <a:pPr marL="0" marR="0" lvl="0" indent="0" algn="ctr" rtl="0">
                <a:lnSpc>
                  <a:spcPct val="90000"/>
                </a:lnSpc>
                <a:spcBef>
                  <a:spcPts val="0"/>
                </a:spcBef>
                <a:spcAft>
                  <a:spcPts val="0"/>
                </a:spcAft>
                <a:buClr>
                  <a:schemeClr val="dk1"/>
                </a:buClr>
                <a:buSzPts val="1600"/>
                <a:buFont typeface="Arial"/>
                <a:buNone/>
              </a:pPr>
              <a:r>
                <a:rPr lang="en-US" sz="1600" b="0" i="0" u="none" strike="noStrike" cap="none">
                  <a:solidFill>
                    <a:schemeClr val="dk1"/>
                  </a:solidFill>
                  <a:latin typeface="Times New Roman"/>
                  <a:ea typeface="Times New Roman"/>
                  <a:cs typeface="Times New Roman"/>
                  <a:sym typeface="Times New Roman"/>
                </a:rPr>
                <a:t>Arduino  UNO </a:t>
              </a:r>
              <a:endParaRPr sz="1600" b="0" i="0" u="none" strike="noStrike" cap="none">
                <a:solidFill>
                  <a:schemeClr val="dk1"/>
                </a:solidFill>
                <a:latin typeface="Gill Sans"/>
                <a:ea typeface="Gill Sans"/>
                <a:cs typeface="Gill Sans"/>
                <a:sym typeface="Gill Sans"/>
              </a:endParaRPr>
            </a:p>
          </p:txBody>
        </p:sp>
      </p:grpSp>
      <p:sp>
        <p:nvSpPr>
          <p:cNvPr id="134" name="Google Shape;134;p5"/>
          <p:cNvSpPr txBox="1"/>
          <p:nvPr/>
        </p:nvSpPr>
        <p:spPr>
          <a:xfrm>
            <a:off x="7543876" y="3311718"/>
            <a:ext cx="1327594"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0" i="0" u="none" strike="noStrike" cap="none">
                <a:solidFill>
                  <a:srgbClr val="000000"/>
                </a:solidFill>
                <a:latin typeface="Times New Roman"/>
                <a:ea typeface="Times New Roman"/>
                <a:cs typeface="Times New Roman"/>
                <a:sym typeface="Times New Roman"/>
              </a:rPr>
              <a:t>    Relay 5V DC</a:t>
            </a:r>
            <a:endParaRPr sz="1400" b="0" i="0" u="none" strike="noStrike" cap="none">
              <a:solidFill>
                <a:srgbClr val="000000"/>
              </a:solidFill>
              <a:latin typeface="Times New Roman"/>
              <a:ea typeface="Times New Roman"/>
              <a:cs typeface="Times New Roman"/>
              <a:sym typeface="Times New Roman"/>
            </a:endParaRPr>
          </a:p>
        </p:txBody>
      </p:sp>
      <p:sp>
        <p:nvSpPr>
          <p:cNvPr id="135" name="Google Shape;135;p5"/>
          <p:cNvSpPr txBox="1"/>
          <p:nvPr/>
        </p:nvSpPr>
        <p:spPr>
          <a:xfrm>
            <a:off x="9527072" y="3262454"/>
            <a:ext cx="1230575"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Esp8266 12f</a:t>
            </a:r>
            <a:endParaRPr sz="1400" b="0" i="0" u="none" strike="noStrike" cap="none">
              <a:solidFill>
                <a:schemeClr val="dk1"/>
              </a:solidFill>
              <a:latin typeface="Times New Roman"/>
              <a:ea typeface="Times New Roman"/>
              <a:cs typeface="Times New Roman"/>
              <a:sym typeface="Times New Roman"/>
            </a:endParaRPr>
          </a:p>
        </p:txBody>
      </p:sp>
      <p:sp>
        <p:nvSpPr>
          <p:cNvPr id="136" name="Google Shape;136;p5"/>
          <p:cNvSpPr txBox="1"/>
          <p:nvPr/>
        </p:nvSpPr>
        <p:spPr>
          <a:xfrm>
            <a:off x="9303968" y="5399524"/>
            <a:ext cx="1912025" cy="27699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200" b="0" i="0" u="none" strike="noStrike" cap="none">
                <a:solidFill>
                  <a:schemeClr val="dk1"/>
                </a:solidFill>
                <a:latin typeface="Times New Roman"/>
                <a:ea typeface="Times New Roman"/>
                <a:cs typeface="Times New Roman"/>
                <a:sym typeface="Times New Roman"/>
              </a:rPr>
              <a:t> (RFIDRC522) Technology</a:t>
            </a:r>
            <a:endParaRPr sz="1200" b="0" i="0" u="none" strike="noStrike" cap="none">
              <a:solidFill>
                <a:schemeClr val="dk1"/>
              </a:solidFill>
              <a:latin typeface="Times New Roman"/>
              <a:ea typeface="Times New Roman"/>
              <a:cs typeface="Times New Roman"/>
              <a:sym typeface="Times New Roman"/>
            </a:endParaRPr>
          </a:p>
        </p:txBody>
      </p:sp>
      <p:sp>
        <p:nvSpPr>
          <p:cNvPr id="137" name="Google Shape;137;p5"/>
          <p:cNvSpPr txBox="1"/>
          <p:nvPr/>
        </p:nvSpPr>
        <p:spPr>
          <a:xfrm>
            <a:off x="7046259" y="5106253"/>
            <a:ext cx="1693329" cy="30777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0" i="0" u="none" strike="noStrike" cap="none">
                <a:solidFill>
                  <a:schemeClr val="dk1"/>
                </a:solidFill>
                <a:latin typeface="Times New Roman"/>
                <a:ea typeface="Times New Roman"/>
                <a:cs typeface="Times New Roman"/>
                <a:sym typeface="Times New Roman"/>
              </a:rPr>
              <a:t>Fingerprint (R307)</a:t>
            </a:r>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143" name="Google Shape;143;p6"/>
          <p:cNvGraphicFramePr/>
          <p:nvPr/>
        </p:nvGraphicFramePr>
        <p:xfrm>
          <a:off x="96353" y="579235"/>
          <a:ext cx="11936650" cy="5965130"/>
        </p:xfrm>
        <a:graphic>
          <a:graphicData uri="http://schemas.openxmlformats.org/drawingml/2006/table">
            <a:tbl>
              <a:tblPr firstRow="1" bandRow="1">
                <a:noFill/>
                <a:tableStyleId>{0D21FEF3-00C8-455E-B0C2-C0451A497921}</a:tableStyleId>
              </a:tblPr>
              <a:tblGrid>
                <a:gridCol w="1488050">
                  <a:extLst>
                    <a:ext uri="{9D8B030D-6E8A-4147-A177-3AD203B41FA5}">
                      <a16:colId xmlns:a16="http://schemas.microsoft.com/office/drawing/2014/main" val="20000"/>
                    </a:ext>
                  </a:extLst>
                </a:gridCol>
                <a:gridCol w="1729800">
                  <a:extLst>
                    <a:ext uri="{9D8B030D-6E8A-4147-A177-3AD203B41FA5}">
                      <a16:colId xmlns:a16="http://schemas.microsoft.com/office/drawing/2014/main" val="20001"/>
                    </a:ext>
                  </a:extLst>
                </a:gridCol>
                <a:gridCol w="1903450">
                  <a:extLst>
                    <a:ext uri="{9D8B030D-6E8A-4147-A177-3AD203B41FA5}">
                      <a16:colId xmlns:a16="http://schemas.microsoft.com/office/drawing/2014/main" val="20002"/>
                    </a:ext>
                  </a:extLst>
                </a:gridCol>
                <a:gridCol w="1365550">
                  <a:extLst>
                    <a:ext uri="{9D8B030D-6E8A-4147-A177-3AD203B41FA5}">
                      <a16:colId xmlns:a16="http://schemas.microsoft.com/office/drawing/2014/main" val="20003"/>
                    </a:ext>
                  </a:extLst>
                </a:gridCol>
                <a:gridCol w="5449800">
                  <a:extLst>
                    <a:ext uri="{9D8B030D-6E8A-4147-A177-3AD203B41FA5}">
                      <a16:colId xmlns:a16="http://schemas.microsoft.com/office/drawing/2014/main" val="20004"/>
                    </a:ext>
                  </a:extLst>
                </a:gridCol>
              </a:tblGrid>
              <a:tr h="616350">
                <a:tc>
                  <a:txBody>
                    <a:bodyPr/>
                    <a:lstStyle/>
                    <a:p>
                      <a:pPr marL="0" marR="0" lvl="0" indent="0" algn="l" rtl="0">
                        <a:spcBef>
                          <a:spcPts val="0"/>
                        </a:spcBef>
                        <a:spcAft>
                          <a:spcPts val="0"/>
                        </a:spcAft>
                        <a:buNone/>
                      </a:pPr>
                      <a:r>
                        <a:rPr lang="en-US" sz="1800" b="1" u="none" strike="noStrike" cap="none">
                          <a:solidFill>
                            <a:schemeClr val="dk1"/>
                          </a:solidFill>
                        </a:rPr>
                        <a:t>Paper id/url</a:t>
                      </a:r>
                      <a:endParaRPr/>
                    </a:p>
                  </a:txBody>
                  <a:tcPr marL="91450" marR="91450" marT="45725" marB="45725"/>
                </a:tc>
                <a:tc>
                  <a:txBody>
                    <a:bodyPr/>
                    <a:lstStyle/>
                    <a:p>
                      <a:pPr marL="0" marR="0" lvl="0" indent="0" algn="l" rtl="0">
                        <a:spcBef>
                          <a:spcPts val="0"/>
                        </a:spcBef>
                        <a:spcAft>
                          <a:spcPts val="0"/>
                        </a:spcAft>
                        <a:buNone/>
                      </a:pPr>
                      <a:r>
                        <a:rPr lang="en-US" sz="1800" b="1"/>
                        <a:t>Author Name</a:t>
                      </a:r>
                      <a:endParaRPr/>
                    </a:p>
                  </a:txBody>
                  <a:tcPr marL="91450" marR="91450" marT="45725" marB="45725"/>
                </a:tc>
                <a:tc>
                  <a:txBody>
                    <a:bodyPr/>
                    <a:lstStyle/>
                    <a:p>
                      <a:pPr marL="0" marR="0" lvl="0" indent="0" algn="l" rtl="0">
                        <a:spcBef>
                          <a:spcPts val="0"/>
                        </a:spcBef>
                        <a:spcAft>
                          <a:spcPts val="0"/>
                        </a:spcAft>
                        <a:buNone/>
                      </a:pPr>
                      <a:r>
                        <a:rPr lang="en-US" sz="1800" b="1"/>
                        <a:t>Title</a:t>
                      </a:r>
                      <a:endParaRPr/>
                    </a:p>
                  </a:txBody>
                  <a:tcPr marL="91450" marR="91450" marT="45725" marB="45725"/>
                </a:tc>
                <a:tc>
                  <a:txBody>
                    <a:bodyPr/>
                    <a:lstStyle/>
                    <a:p>
                      <a:pPr marL="0" marR="0" lvl="0" indent="0" algn="l" rtl="0">
                        <a:spcBef>
                          <a:spcPts val="0"/>
                        </a:spcBef>
                        <a:spcAft>
                          <a:spcPts val="0"/>
                        </a:spcAft>
                        <a:buNone/>
                      </a:pPr>
                      <a:r>
                        <a:rPr lang="en-US" sz="1800" b="1"/>
                        <a:t>Publishig    year</a:t>
                      </a:r>
                      <a:endParaRPr/>
                    </a:p>
                  </a:txBody>
                  <a:tcPr marL="91450" marR="91450" marT="45725" marB="45725"/>
                </a:tc>
                <a:tc>
                  <a:txBody>
                    <a:bodyPr/>
                    <a:lstStyle/>
                    <a:p>
                      <a:pPr marL="0" marR="0" lvl="0" indent="0" algn="l" rtl="0">
                        <a:spcBef>
                          <a:spcPts val="0"/>
                        </a:spcBef>
                        <a:spcAft>
                          <a:spcPts val="0"/>
                        </a:spcAft>
                        <a:buNone/>
                      </a:pPr>
                      <a:r>
                        <a:rPr lang="en-US" sz="1800" b="1"/>
                        <a:t>Observation</a:t>
                      </a:r>
                      <a:endParaRPr/>
                    </a:p>
                  </a:txBody>
                  <a:tcPr marL="91450" marR="91450" marT="45725" marB="45725"/>
                </a:tc>
                <a:extLst>
                  <a:ext uri="{0D108BD9-81ED-4DB2-BD59-A6C34878D82A}">
                    <a16:rowId xmlns:a16="http://schemas.microsoft.com/office/drawing/2014/main" val="10000"/>
                  </a:ext>
                </a:extLst>
              </a:tr>
              <a:tr h="1141100">
                <a:tc>
                  <a:txBody>
                    <a:bodyPr/>
                    <a:lstStyle/>
                    <a:p>
                      <a:pPr marL="0" marR="0" lvl="0" indent="0" algn="ctr" rtl="0">
                        <a:spcBef>
                          <a:spcPts val="0"/>
                        </a:spcBef>
                        <a:spcAft>
                          <a:spcPts val="0"/>
                        </a:spcAft>
                        <a:buNone/>
                      </a:pPr>
                      <a:r>
                        <a:rPr lang="en-US" sz="1800" b="0" u="none" strike="noStrike">
                          <a:solidFill>
                            <a:schemeClr val="dk1"/>
                          </a:solidFill>
                          <a:latin typeface="Times New Roman"/>
                          <a:ea typeface="Times New Roman"/>
                          <a:cs typeface="Times New Roman"/>
                          <a:sym typeface="Times New Roman"/>
                        </a:rPr>
                        <a:t>Paper [1]</a:t>
                      </a:r>
                      <a:endParaRPr sz="1800" b="0" i="0" u="none" strike="noStrike">
                        <a:solidFill>
                          <a:schemeClr val="dk1"/>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N.P. Dharani Mohammed Ismail, M. Vidhya</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333333"/>
                          </a:solidFill>
                          <a:latin typeface="Times New Roman"/>
                          <a:ea typeface="Times New Roman"/>
                          <a:cs typeface="Times New Roman"/>
                          <a:sym typeface="Times New Roman"/>
                        </a:rPr>
                        <a:t>Drunk and Drive Detection System for Safety Driving</a:t>
                      </a:r>
                      <a:endParaRPr sz="1600" b="0" i="0" u="none" strike="noStrike">
                        <a:solidFill>
                          <a:srgbClr val="333333"/>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800" b="0" u="none" strike="noStrike">
                          <a:solidFill>
                            <a:srgbClr val="000000"/>
                          </a:solidFill>
                          <a:latin typeface="Times New Roman"/>
                          <a:ea typeface="Times New Roman"/>
                          <a:cs typeface="Times New Roman"/>
                          <a:sym typeface="Times New Roman"/>
                        </a:rPr>
                        <a:t>2022</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800" b="0" i="0">
                          <a:solidFill>
                            <a:schemeClr val="dk1"/>
                          </a:solidFill>
                          <a:latin typeface="Times New Roman"/>
                          <a:ea typeface="Times New Roman"/>
                          <a:cs typeface="Times New Roman"/>
                          <a:sym typeface="Times New Roman"/>
                        </a:rPr>
                        <a:t>Car startup linked to breathalyzer; prevents drunk driving with MQ3 sensor. MEMS sensor detects accidents, sending alerts to nearby people.</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extLst>
                  <a:ext uri="{0D108BD9-81ED-4DB2-BD59-A6C34878D82A}">
                    <a16:rowId xmlns:a16="http://schemas.microsoft.com/office/drawing/2014/main" val="10001"/>
                  </a:ext>
                </a:extLst>
              </a:tr>
              <a:tr h="1342750">
                <a:tc>
                  <a:txBody>
                    <a:bodyPr/>
                    <a:lstStyle/>
                    <a:p>
                      <a:pPr marL="0" marR="0" lvl="0" indent="0" algn="ctr" rtl="0">
                        <a:spcBef>
                          <a:spcPts val="0"/>
                        </a:spcBef>
                        <a:spcAft>
                          <a:spcPts val="0"/>
                        </a:spcAft>
                        <a:buNone/>
                      </a:pPr>
                      <a:r>
                        <a:rPr lang="en-US" sz="1800" b="0" u="none" strike="noStrike">
                          <a:solidFill>
                            <a:schemeClr val="dk1"/>
                          </a:solidFill>
                          <a:latin typeface="Times New Roman"/>
                          <a:ea typeface="Times New Roman"/>
                          <a:cs typeface="Times New Roman"/>
                          <a:sym typeface="Times New Roman"/>
                        </a:rPr>
                        <a:t>Paper [2]</a:t>
                      </a:r>
                      <a:endParaRPr sz="1800" b="0" i="0" u="none" strike="noStrike">
                        <a:solidFill>
                          <a:schemeClr val="dk1"/>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Ivana Maretha SiregarNancy Florida Siagian,Victor Marudut Mulia Siregar</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Design of an Electric Light Control Device Using Arduino Uno </a:t>
                      </a:r>
                      <a:br>
                        <a:rPr lang="en-US" sz="1600" b="0" u="none" strike="noStrike">
                          <a:solidFill>
                            <a:srgbClr val="000000"/>
                          </a:solidFill>
                          <a:latin typeface="Times New Roman"/>
                          <a:ea typeface="Times New Roman"/>
                          <a:cs typeface="Times New Roman"/>
                          <a:sym typeface="Times New Roman"/>
                        </a:rPr>
                      </a:br>
                      <a:r>
                        <a:rPr lang="en-US" sz="1600" b="0" u="none" strike="noStrike">
                          <a:solidFill>
                            <a:srgbClr val="000000"/>
                          </a:solidFill>
                          <a:latin typeface="Times New Roman"/>
                          <a:ea typeface="Times New Roman"/>
                          <a:cs typeface="Times New Roman"/>
                          <a:sym typeface="Times New Roman"/>
                        </a:rPr>
                        <a:t>Microcontroller-Based Short Message Service</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800" b="0" u="none" strike="noStrike">
                          <a:solidFill>
                            <a:srgbClr val="000000"/>
                          </a:solidFill>
                          <a:latin typeface="Times New Roman"/>
                          <a:ea typeface="Times New Roman"/>
                          <a:cs typeface="Times New Roman"/>
                          <a:sym typeface="Times New Roman"/>
                        </a:rPr>
                        <a:t>2022</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800" b="0" i="0">
                          <a:solidFill>
                            <a:schemeClr val="dk1"/>
                          </a:solidFill>
                          <a:latin typeface="Times New Roman"/>
                          <a:ea typeface="Times New Roman"/>
                          <a:cs typeface="Times New Roman"/>
                          <a:sym typeface="Times New Roman"/>
                        </a:rPr>
                        <a:t>Electric Light Control Device uses SMS, Arduino Uno for remote control. C programming enhances convenience, enabling cost-efficient electricity management via cellular networks.</a:t>
                      </a:r>
                      <a:endParaRPr sz="1800" b="0" i="0" u="none" strike="noStrike">
                        <a:solidFill>
                          <a:srgbClr val="374151"/>
                        </a:solidFill>
                        <a:latin typeface="Times New Roman"/>
                        <a:ea typeface="Times New Roman"/>
                        <a:cs typeface="Times New Roman"/>
                        <a:sym typeface="Times New Roman"/>
                      </a:endParaRPr>
                    </a:p>
                  </a:txBody>
                  <a:tcPr marL="7625" marR="7625" marT="7625" marB="0" anchor="ctr"/>
                </a:tc>
                <a:extLst>
                  <a:ext uri="{0D108BD9-81ED-4DB2-BD59-A6C34878D82A}">
                    <a16:rowId xmlns:a16="http://schemas.microsoft.com/office/drawing/2014/main" val="10002"/>
                  </a:ext>
                </a:extLst>
              </a:tr>
              <a:tr h="1039075">
                <a:tc>
                  <a:txBody>
                    <a:bodyPr/>
                    <a:lstStyle/>
                    <a:p>
                      <a:pPr marL="0" marR="0" lvl="0" indent="0" algn="ctr" rtl="0">
                        <a:spcBef>
                          <a:spcPts val="0"/>
                        </a:spcBef>
                        <a:spcAft>
                          <a:spcPts val="0"/>
                        </a:spcAft>
                        <a:buNone/>
                      </a:pPr>
                      <a:r>
                        <a:rPr lang="en-US" sz="1800" b="0" u="none" strike="noStrike">
                          <a:solidFill>
                            <a:schemeClr val="dk1"/>
                          </a:solidFill>
                          <a:latin typeface="Times New Roman"/>
                          <a:ea typeface="Times New Roman"/>
                          <a:cs typeface="Times New Roman"/>
                          <a:sym typeface="Times New Roman"/>
                        </a:rPr>
                        <a:t>Paper[3]</a:t>
                      </a:r>
                      <a:endParaRPr sz="1800" b="0" i="0" u="none" strike="noStrike">
                        <a:solidFill>
                          <a:schemeClr val="dk1"/>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Nipun Jain, Nikita Bhadula, Mohd Daud, Ankita Dixit</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SMART-DRIVING LICENSE (An IOT-Based System for secure vehicle system)</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800" b="0" u="none" strike="noStrike">
                          <a:solidFill>
                            <a:srgbClr val="000000"/>
                          </a:solidFill>
                          <a:latin typeface="Times New Roman"/>
                          <a:ea typeface="Times New Roman"/>
                          <a:cs typeface="Times New Roman"/>
                          <a:sym typeface="Times New Roman"/>
                        </a:rPr>
                        <a:t>2021</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2000" b="0" i="0">
                          <a:solidFill>
                            <a:schemeClr val="dk1"/>
                          </a:solidFill>
                          <a:latin typeface="Times New Roman"/>
                          <a:ea typeface="Times New Roman"/>
                          <a:cs typeface="Times New Roman"/>
                          <a:sym typeface="Times New Roman"/>
                        </a:rPr>
                        <a:t>IoT Smart Driving License: Real-time verification, secure digital licenses for efficient authentication</a:t>
                      </a:r>
                      <a:r>
                        <a:rPr lang="en-US" sz="1800" b="0" i="0">
                          <a:solidFill>
                            <a:schemeClr val="dk1"/>
                          </a:solidFill>
                          <a:latin typeface="Times New Roman"/>
                          <a:ea typeface="Times New Roman"/>
                          <a:cs typeface="Times New Roman"/>
                          <a:sym typeface="Times New Roman"/>
                        </a:rPr>
                        <a:t>.</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extLst>
                  <a:ext uri="{0D108BD9-81ED-4DB2-BD59-A6C34878D82A}">
                    <a16:rowId xmlns:a16="http://schemas.microsoft.com/office/drawing/2014/main" val="10003"/>
                  </a:ext>
                </a:extLst>
              </a:tr>
              <a:tr h="1674200">
                <a:tc>
                  <a:txBody>
                    <a:bodyPr/>
                    <a:lstStyle/>
                    <a:p>
                      <a:pPr marL="0" marR="0" lvl="0" indent="0" algn="ctr" rtl="0">
                        <a:spcBef>
                          <a:spcPts val="0"/>
                        </a:spcBef>
                        <a:spcAft>
                          <a:spcPts val="0"/>
                        </a:spcAft>
                        <a:buNone/>
                      </a:pPr>
                      <a:r>
                        <a:rPr lang="en-US" sz="1800" b="0" u="sng" strike="noStrike">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Paper [4]</a:t>
                      </a:r>
                      <a:endParaRPr sz="1800" b="0" i="0" u="none" strike="noStrike">
                        <a:solidFill>
                          <a:schemeClr val="dk1"/>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I Abraham Ziegen, Joel Manova M and Dr. A Akilandeswari</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License Verification System With Face</a:t>
                      </a:r>
                      <a:br>
                        <a:rPr lang="en-US" sz="1600" b="0" u="none" strike="noStrike">
                          <a:solidFill>
                            <a:srgbClr val="000000"/>
                          </a:solidFill>
                          <a:latin typeface="Times New Roman"/>
                          <a:ea typeface="Times New Roman"/>
                          <a:cs typeface="Times New Roman"/>
                          <a:sym typeface="Times New Roman"/>
                        </a:rPr>
                      </a:br>
                      <a:r>
                        <a:rPr lang="en-US" sz="1600" b="0" u="none" strike="noStrike">
                          <a:solidFill>
                            <a:srgbClr val="000000"/>
                          </a:solidFill>
                          <a:latin typeface="Times New Roman"/>
                          <a:ea typeface="Times New Roman"/>
                          <a:cs typeface="Times New Roman"/>
                          <a:sym typeface="Times New Roman"/>
                        </a:rPr>
                        <a:t>Recognition Using IOT</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800" b="0" u="none" strike="noStrike">
                          <a:solidFill>
                            <a:srgbClr val="000000"/>
                          </a:solidFill>
                          <a:latin typeface="Times New Roman"/>
                          <a:ea typeface="Times New Roman"/>
                          <a:cs typeface="Times New Roman"/>
                          <a:sym typeface="Times New Roman"/>
                        </a:rPr>
                        <a:t>2021</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br>
                        <a:rPr lang="en-US" sz="1600">
                          <a:latin typeface="Times New Roman"/>
                          <a:ea typeface="Times New Roman"/>
                          <a:cs typeface="Times New Roman"/>
                          <a:sym typeface="Times New Roman"/>
                        </a:rPr>
                      </a:br>
                      <a:r>
                        <a:rPr lang="en-US" sz="2000" b="0" i="0">
                          <a:solidFill>
                            <a:schemeClr val="dk1"/>
                          </a:solidFill>
                          <a:latin typeface="Times New Roman"/>
                          <a:ea typeface="Times New Roman"/>
                          <a:cs typeface="Times New Roman"/>
                          <a:sym typeface="Times New Roman"/>
                        </a:rPr>
                        <a:t>Integrating facial recognition with IoT devices for license verification enhances security, prevents identity theft, and automates processes for efficient operations.</a:t>
                      </a:r>
                      <a:endParaRPr sz="2000" b="0" i="0" u="none" strike="noStrike">
                        <a:solidFill>
                          <a:srgbClr val="000000"/>
                        </a:solidFill>
                        <a:latin typeface="Times New Roman"/>
                        <a:ea typeface="Times New Roman"/>
                        <a:cs typeface="Times New Roman"/>
                        <a:sym typeface="Times New Roman"/>
                      </a:endParaRPr>
                    </a:p>
                  </a:txBody>
                  <a:tcPr marL="7625" marR="7625" marT="7625" marB="0" anchor="ctr"/>
                </a:tc>
                <a:extLst>
                  <a:ext uri="{0D108BD9-81ED-4DB2-BD59-A6C34878D82A}">
                    <a16:rowId xmlns:a16="http://schemas.microsoft.com/office/drawing/2014/main" val="10004"/>
                  </a:ext>
                </a:extLst>
              </a:tr>
            </a:tbl>
          </a:graphicData>
        </a:graphic>
      </p:graphicFrame>
      <p:pic>
        <p:nvPicPr>
          <p:cNvPr id="144" name="Google Shape;144;p6"/>
          <p:cNvPicPr preferRelativeResize="0"/>
          <p:nvPr/>
        </p:nvPicPr>
        <p:blipFill rotWithShape="1">
          <a:blip r:embed="rId4">
            <a:alphaModFix/>
          </a:blip>
          <a:srcRect/>
          <a:stretch/>
        </p:blipFill>
        <p:spPr>
          <a:xfrm>
            <a:off x="159025" y="1"/>
            <a:ext cx="4333461" cy="6606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aphicFrame>
        <p:nvGraphicFramePr>
          <p:cNvPr id="149" name="Google Shape;149;p7"/>
          <p:cNvGraphicFramePr/>
          <p:nvPr/>
        </p:nvGraphicFramePr>
        <p:xfrm>
          <a:off x="170313" y="349812"/>
          <a:ext cx="11851400" cy="6066940"/>
        </p:xfrm>
        <a:graphic>
          <a:graphicData uri="http://schemas.openxmlformats.org/drawingml/2006/table">
            <a:tbl>
              <a:tblPr firstRow="1" bandRow="1">
                <a:noFill/>
                <a:tableStyleId>{0D21FEF3-00C8-455E-B0C2-C0451A497921}</a:tableStyleId>
              </a:tblPr>
              <a:tblGrid>
                <a:gridCol w="1160650">
                  <a:extLst>
                    <a:ext uri="{9D8B030D-6E8A-4147-A177-3AD203B41FA5}">
                      <a16:colId xmlns:a16="http://schemas.microsoft.com/office/drawing/2014/main" val="20000"/>
                    </a:ext>
                  </a:extLst>
                </a:gridCol>
                <a:gridCol w="1544325">
                  <a:extLst>
                    <a:ext uri="{9D8B030D-6E8A-4147-A177-3AD203B41FA5}">
                      <a16:colId xmlns:a16="http://schemas.microsoft.com/office/drawing/2014/main" val="20001"/>
                    </a:ext>
                  </a:extLst>
                </a:gridCol>
                <a:gridCol w="1842500">
                  <a:extLst>
                    <a:ext uri="{9D8B030D-6E8A-4147-A177-3AD203B41FA5}">
                      <a16:colId xmlns:a16="http://schemas.microsoft.com/office/drawing/2014/main" val="20002"/>
                    </a:ext>
                  </a:extLst>
                </a:gridCol>
                <a:gridCol w="1205950">
                  <a:extLst>
                    <a:ext uri="{9D8B030D-6E8A-4147-A177-3AD203B41FA5}">
                      <a16:colId xmlns:a16="http://schemas.microsoft.com/office/drawing/2014/main" val="20003"/>
                    </a:ext>
                  </a:extLst>
                </a:gridCol>
                <a:gridCol w="6097975">
                  <a:extLst>
                    <a:ext uri="{9D8B030D-6E8A-4147-A177-3AD203B41FA5}">
                      <a16:colId xmlns:a16="http://schemas.microsoft.com/office/drawing/2014/main" val="20004"/>
                    </a:ext>
                  </a:extLst>
                </a:gridCol>
              </a:tblGrid>
              <a:tr h="668675">
                <a:tc>
                  <a:txBody>
                    <a:bodyPr/>
                    <a:lstStyle/>
                    <a:p>
                      <a:pPr marL="0" marR="0" lvl="0" indent="0" algn="l" rtl="0">
                        <a:spcBef>
                          <a:spcPts val="0"/>
                        </a:spcBef>
                        <a:spcAft>
                          <a:spcPts val="0"/>
                        </a:spcAft>
                        <a:buNone/>
                      </a:pPr>
                      <a:r>
                        <a:rPr lang="en-US" sz="1600" b="1">
                          <a:solidFill>
                            <a:schemeClr val="dk1"/>
                          </a:solidFill>
                          <a:latin typeface="Times New Roman"/>
                          <a:ea typeface="Times New Roman"/>
                          <a:cs typeface="Times New Roman"/>
                          <a:sym typeface="Times New Roman"/>
                        </a:rPr>
                        <a:t>Paper id/url</a:t>
                      </a:r>
                      <a:endParaRPr/>
                    </a:p>
                  </a:txBody>
                  <a:tcPr marL="91450" marR="91450" marT="45725" marB="45725"/>
                </a:tc>
                <a:tc>
                  <a:txBody>
                    <a:bodyPr/>
                    <a:lstStyle/>
                    <a:p>
                      <a:pPr marL="0" marR="0" lvl="0" indent="0" algn="l" rtl="0">
                        <a:spcBef>
                          <a:spcPts val="0"/>
                        </a:spcBef>
                        <a:spcAft>
                          <a:spcPts val="0"/>
                        </a:spcAft>
                        <a:buNone/>
                      </a:pPr>
                      <a:r>
                        <a:rPr lang="en-US" sz="1600" b="1">
                          <a:latin typeface="Times New Roman"/>
                          <a:ea typeface="Times New Roman"/>
                          <a:cs typeface="Times New Roman"/>
                          <a:sym typeface="Times New Roman"/>
                        </a:rPr>
                        <a:t>Author Name</a:t>
                      </a:r>
                      <a:endParaRPr/>
                    </a:p>
                  </a:txBody>
                  <a:tcPr marL="91450" marR="91450" marT="45725" marB="45725"/>
                </a:tc>
                <a:tc>
                  <a:txBody>
                    <a:bodyPr/>
                    <a:lstStyle/>
                    <a:p>
                      <a:pPr marL="0" marR="0" lvl="0" indent="0" algn="l" rtl="0">
                        <a:spcBef>
                          <a:spcPts val="0"/>
                        </a:spcBef>
                        <a:spcAft>
                          <a:spcPts val="0"/>
                        </a:spcAft>
                        <a:buNone/>
                      </a:pPr>
                      <a:r>
                        <a:rPr lang="en-US" sz="1600" b="1">
                          <a:latin typeface="Times New Roman"/>
                          <a:ea typeface="Times New Roman"/>
                          <a:cs typeface="Times New Roman"/>
                          <a:sym typeface="Times New Roman"/>
                        </a:rPr>
                        <a:t>Title</a:t>
                      </a:r>
                      <a:endParaRPr/>
                    </a:p>
                  </a:txBody>
                  <a:tcPr marL="91450" marR="91450" marT="45725" marB="45725"/>
                </a:tc>
                <a:tc>
                  <a:txBody>
                    <a:bodyPr/>
                    <a:lstStyle/>
                    <a:p>
                      <a:pPr marL="0" marR="0" lvl="0" indent="0" algn="l" rtl="0">
                        <a:spcBef>
                          <a:spcPts val="0"/>
                        </a:spcBef>
                        <a:spcAft>
                          <a:spcPts val="0"/>
                        </a:spcAft>
                        <a:buNone/>
                      </a:pPr>
                      <a:r>
                        <a:rPr lang="en-US" sz="1600" b="1">
                          <a:latin typeface="Times New Roman"/>
                          <a:ea typeface="Times New Roman"/>
                          <a:cs typeface="Times New Roman"/>
                          <a:sym typeface="Times New Roman"/>
                        </a:rPr>
                        <a:t>Publishig year</a:t>
                      </a:r>
                      <a:endParaRPr/>
                    </a:p>
                  </a:txBody>
                  <a:tcPr marL="91450" marR="91450" marT="45725" marB="45725"/>
                </a:tc>
                <a:tc>
                  <a:txBody>
                    <a:bodyPr/>
                    <a:lstStyle/>
                    <a:p>
                      <a:pPr marL="0" marR="0" lvl="0" indent="0" algn="l" rtl="0">
                        <a:spcBef>
                          <a:spcPts val="0"/>
                        </a:spcBef>
                        <a:spcAft>
                          <a:spcPts val="0"/>
                        </a:spcAft>
                        <a:buNone/>
                      </a:pPr>
                      <a:r>
                        <a:rPr lang="en-US" sz="1600" b="1">
                          <a:latin typeface="Times New Roman"/>
                          <a:ea typeface="Times New Roman"/>
                          <a:cs typeface="Times New Roman"/>
                          <a:sym typeface="Times New Roman"/>
                        </a:rPr>
                        <a:t>                                             Observation</a:t>
                      </a:r>
                      <a:endParaRPr/>
                    </a:p>
                  </a:txBody>
                  <a:tcPr marL="91450" marR="91450" marT="45725" marB="45725"/>
                </a:tc>
                <a:extLst>
                  <a:ext uri="{0D108BD9-81ED-4DB2-BD59-A6C34878D82A}">
                    <a16:rowId xmlns:a16="http://schemas.microsoft.com/office/drawing/2014/main" val="10000"/>
                  </a:ext>
                </a:extLst>
              </a:tr>
              <a:tr h="1351225">
                <a:tc>
                  <a:txBody>
                    <a:bodyPr/>
                    <a:lstStyle/>
                    <a:p>
                      <a:pPr marL="0" marR="0" lvl="0" indent="0" algn="ctr" rtl="0">
                        <a:spcBef>
                          <a:spcPts val="0"/>
                        </a:spcBef>
                        <a:spcAft>
                          <a:spcPts val="0"/>
                        </a:spcAft>
                        <a:buNone/>
                      </a:pPr>
                      <a:r>
                        <a:rPr lang="en-US" sz="1800" b="0" u="none" strike="noStrike">
                          <a:solidFill>
                            <a:schemeClr val="dk1"/>
                          </a:solidFill>
                          <a:latin typeface="Times New Roman"/>
                          <a:ea typeface="Times New Roman"/>
                          <a:cs typeface="Times New Roman"/>
                          <a:sym typeface="Times New Roman"/>
                        </a:rPr>
                        <a:t>paper [5]</a:t>
                      </a:r>
                      <a:endParaRPr sz="1800" b="0" i="0" u="none" strike="noStrike">
                        <a:solidFill>
                          <a:schemeClr val="dk1"/>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Mr. Prahith N, Ms. Pubali , Mr. Koushik Shridhar ,Ms. Aishwarya S V ,Prof. Sridhar C S</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IoT based Automatic Driving License Test</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2000" b="0" u="none" strike="noStrike">
                          <a:solidFill>
                            <a:srgbClr val="000000"/>
                          </a:solidFill>
                          <a:latin typeface="Times New Roman"/>
                          <a:ea typeface="Times New Roman"/>
                          <a:cs typeface="Times New Roman"/>
                          <a:sym typeface="Times New Roman"/>
                        </a:rPr>
                        <a:t>2020</a:t>
                      </a:r>
                      <a:endParaRPr sz="20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br>
                        <a:rPr lang="en-US" sz="1600">
                          <a:latin typeface="Times New Roman"/>
                          <a:ea typeface="Times New Roman"/>
                          <a:cs typeface="Times New Roman"/>
                          <a:sym typeface="Times New Roman"/>
                        </a:rPr>
                      </a:br>
                      <a:r>
                        <a:rPr lang="en-US" sz="1800" b="0" i="0">
                          <a:solidFill>
                            <a:schemeClr val="dk1"/>
                          </a:solidFill>
                          <a:latin typeface="Times New Roman"/>
                          <a:ea typeface="Times New Roman"/>
                          <a:cs typeface="Times New Roman"/>
                          <a:sym typeface="Times New Roman"/>
                        </a:rPr>
                        <a:t>Driving test system: Arduino monitors candidates, wirelessly notifies results via IoT and GSM modules. Enhances road safety, improves license standards</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extLst>
                  <a:ext uri="{0D108BD9-81ED-4DB2-BD59-A6C34878D82A}">
                    <a16:rowId xmlns:a16="http://schemas.microsoft.com/office/drawing/2014/main" val="10001"/>
                  </a:ext>
                </a:extLst>
              </a:tr>
              <a:tr h="1310750">
                <a:tc>
                  <a:txBody>
                    <a:bodyPr/>
                    <a:lstStyle/>
                    <a:p>
                      <a:pPr marL="0" marR="0" lvl="0" indent="0" algn="ctr" rtl="0">
                        <a:spcBef>
                          <a:spcPts val="0"/>
                        </a:spcBef>
                        <a:spcAft>
                          <a:spcPts val="0"/>
                        </a:spcAft>
                        <a:buNone/>
                      </a:pPr>
                      <a:r>
                        <a:rPr lang="en-US" sz="1800" b="0" u="none" strike="noStrike">
                          <a:solidFill>
                            <a:schemeClr val="dk1"/>
                          </a:solidFill>
                          <a:latin typeface="Times New Roman"/>
                          <a:ea typeface="Times New Roman"/>
                          <a:cs typeface="Times New Roman"/>
                          <a:sym typeface="Times New Roman"/>
                        </a:rPr>
                        <a:t>paper[6]</a:t>
                      </a:r>
                      <a:endParaRPr sz="1800" b="0" i="0" u="none" strike="noStrike">
                        <a:solidFill>
                          <a:schemeClr val="dk1"/>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Arwa M. Ali,Dr. Heisum M. Awad brahim K. Abdalgader</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i="0" u="none" strike="noStrike">
                          <a:solidFill>
                            <a:srgbClr val="333333"/>
                          </a:solidFill>
                          <a:latin typeface="Times New Roman"/>
                          <a:ea typeface="Times New Roman"/>
                          <a:cs typeface="Times New Roman"/>
                          <a:sym typeface="Times New Roman"/>
                        </a:rPr>
                        <a:t>A fingerprint Based Ignition System in vehicles</a:t>
                      </a:r>
                      <a:endParaRPr/>
                    </a:p>
                  </a:txBody>
                  <a:tcPr marL="7625" marR="7625" marT="7625" marB="0" anchor="ctr"/>
                </a:tc>
                <a:tc>
                  <a:txBody>
                    <a:bodyPr/>
                    <a:lstStyle/>
                    <a:p>
                      <a:pPr marL="0" marR="0" lvl="0" indent="0" algn="ctr" rtl="0">
                        <a:spcBef>
                          <a:spcPts val="0"/>
                        </a:spcBef>
                        <a:spcAft>
                          <a:spcPts val="0"/>
                        </a:spcAft>
                        <a:buNone/>
                      </a:pPr>
                      <a:r>
                        <a:rPr lang="en-US" sz="2000" b="0" u="none" strike="noStrike">
                          <a:solidFill>
                            <a:srgbClr val="000000"/>
                          </a:solidFill>
                          <a:latin typeface="Times New Roman"/>
                          <a:ea typeface="Times New Roman"/>
                          <a:cs typeface="Times New Roman"/>
                          <a:sym typeface="Times New Roman"/>
                        </a:rPr>
                        <a:t>2020</a:t>
                      </a:r>
                      <a:endParaRPr sz="20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800" b="0" i="0">
                          <a:solidFill>
                            <a:schemeClr val="dk1"/>
                          </a:solidFill>
                          <a:latin typeface="Times New Roman"/>
                          <a:ea typeface="Times New Roman"/>
                          <a:cs typeface="Times New Roman"/>
                          <a:sym typeface="Times New Roman"/>
                        </a:rPr>
                        <a:t>Create and put up a biometric access control system that verifies users through fingerprint scanning and recognition. The scanner for fingerprints makes use of serial transmission. The user will be able to safely view all driving-related documents upon successful login.</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extLst>
                  <a:ext uri="{0D108BD9-81ED-4DB2-BD59-A6C34878D82A}">
                    <a16:rowId xmlns:a16="http://schemas.microsoft.com/office/drawing/2014/main" val="10002"/>
                  </a:ext>
                </a:extLst>
              </a:tr>
              <a:tr h="1201825">
                <a:tc>
                  <a:txBody>
                    <a:bodyPr/>
                    <a:lstStyle/>
                    <a:p>
                      <a:pPr marL="0" marR="0" lvl="0" indent="0" algn="ctr" rtl="0">
                        <a:spcBef>
                          <a:spcPts val="0"/>
                        </a:spcBef>
                        <a:spcAft>
                          <a:spcPts val="0"/>
                        </a:spcAft>
                        <a:buNone/>
                      </a:pPr>
                      <a:r>
                        <a:rPr lang="en-US" sz="1800" b="0" u="none" strike="noStrike">
                          <a:solidFill>
                            <a:schemeClr val="dk1"/>
                          </a:solidFill>
                          <a:latin typeface="Times New Roman"/>
                          <a:ea typeface="Times New Roman"/>
                          <a:cs typeface="Times New Roman"/>
                          <a:sym typeface="Times New Roman"/>
                        </a:rPr>
                        <a:t>paper [7]</a:t>
                      </a:r>
                      <a:endParaRPr sz="1800" b="0" i="0" u="none" strike="noStrike">
                        <a:solidFill>
                          <a:schemeClr val="dk1"/>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Dr. Fathima Jabeen, Sudhir Rao Rupanagudi, Varsha G Bhat </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IoT based Smart Vehicle Ignition and Monitoring System</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2000" b="0" u="none" strike="noStrike">
                          <a:solidFill>
                            <a:srgbClr val="000000"/>
                          </a:solidFill>
                          <a:latin typeface="Times New Roman"/>
                          <a:ea typeface="Times New Roman"/>
                          <a:cs typeface="Times New Roman"/>
                          <a:sym typeface="Times New Roman"/>
                        </a:rPr>
                        <a:t>2019</a:t>
                      </a:r>
                      <a:endParaRPr sz="20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800" b="0" i="0">
                          <a:solidFill>
                            <a:schemeClr val="dk1"/>
                          </a:solidFill>
                          <a:latin typeface="Times New Roman"/>
                          <a:ea typeface="Times New Roman"/>
                          <a:cs typeface="Times New Roman"/>
                          <a:sym typeface="Times New Roman"/>
                        </a:rPr>
                        <a:t>Vehicle scans driver's face, matches it; checks alcohol level. If sober, ignition starts; otherwise, ignition won't turn on for safety.</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extLst>
                  <a:ext uri="{0D108BD9-81ED-4DB2-BD59-A6C34878D82A}">
                    <a16:rowId xmlns:a16="http://schemas.microsoft.com/office/drawing/2014/main" val="10003"/>
                  </a:ext>
                </a:extLst>
              </a:tr>
              <a:tr h="1346550">
                <a:tc>
                  <a:txBody>
                    <a:bodyPr/>
                    <a:lstStyle/>
                    <a:p>
                      <a:pPr marL="0" marR="0" lvl="0" indent="0" algn="ctr" rtl="0">
                        <a:spcBef>
                          <a:spcPts val="0"/>
                        </a:spcBef>
                        <a:spcAft>
                          <a:spcPts val="0"/>
                        </a:spcAft>
                        <a:buNone/>
                      </a:pPr>
                      <a:r>
                        <a:rPr lang="en-US" sz="1800" b="0" u="none" strike="noStrike">
                          <a:solidFill>
                            <a:schemeClr val="dk1"/>
                          </a:solidFill>
                          <a:latin typeface="Times New Roman"/>
                          <a:ea typeface="Times New Roman"/>
                          <a:cs typeface="Times New Roman"/>
                          <a:sym typeface="Times New Roman"/>
                        </a:rPr>
                        <a:t>paper[8]</a:t>
                      </a:r>
                      <a:endParaRPr sz="1800" b="0" i="0" u="none" strike="noStrike">
                        <a:solidFill>
                          <a:schemeClr val="dk1"/>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Ortiz, K. J. P., Calicdan, M. N. T., Ona, R. P., &amp; Torres, R. F. H.</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600" b="0" u="none" strike="noStrike">
                          <a:solidFill>
                            <a:srgbClr val="000000"/>
                          </a:solidFill>
                          <a:latin typeface="Times New Roman"/>
                          <a:ea typeface="Times New Roman"/>
                          <a:cs typeface="Times New Roman"/>
                          <a:sym typeface="Times New Roman"/>
                        </a:rPr>
                        <a:t>GSM-Based Automobile Ignition Stopping and GPS Tracking with Thief Image Capturing</a:t>
                      </a:r>
                      <a:endParaRPr sz="16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2000" b="0" u="none" strike="noStrike">
                          <a:solidFill>
                            <a:srgbClr val="000000"/>
                          </a:solidFill>
                          <a:latin typeface="Times New Roman"/>
                          <a:ea typeface="Times New Roman"/>
                          <a:cs typeface="Times New Roman"/>
                          <a:sym typeface="Times New Roman"/>
                        </a:rPr>
                        <a:t>2019</a:t>
                      </a:r>
                      <a:endParaRPr sz="2000" b="0" i="0" u="none" strike="noStrike">
                        <a:solidFill>
                          <a:srgbClr val="000000"/>
                        </a:solidFill>
                        <a:latin typeface="Times New Roman"/>
                        <a:ea typeface="Times New Roman"/>
                        <a:cs typeface="Times New Roman"/>
                        <a:sym typeface="Times New Roman"/>
                      </a:endParaRPr>
                    </a:p>
                  </a:txBody>
                  <a:tcPr marL="7625" marR="7625" marT="7625" marB="0" anchor="ctr"/>
                </a:tc>
                <a:tc>
                  <a:txBody>
                    <a:bodyPr/>
                    <a:lstStyle/>
                    <a:p>
                      <a:pPr marL="0" marR="0" lvl="0" indent="0" algn="ctr" rtl="0">
                        <a:spcBef>
                          <a:spcPts val="0"/>
                        </a:spcBef>
                        <a:spcAft>
                          <a:spcPts val="0"/>
                        </a:spcAft>
                        <a:buNone/>
                      </a:pPr>
                      <a:r>
                        <a:rPr lang="en-US" sz="1800" b="0" i="0">
                          <a:solidFill>
                            <a:schemeClr val="dk1"/>
                          </a:solidFill>
                          <a:latin typeface="Times New Roman"/>
                          <a:ea typeface="Times New Roman"/>
                          <a:cs typeface="Times New Roman"/>
                          <a:sym typeface="Times New Roman"/>
                        </a:rPr>
                        <a:t>Three microcontrollers activate when car idle. PIR detects thief, hall sensor monitors speed. GPS/GSM alert owner, fingerprint alerts user, triggers off-state for security.</a:t>
                      </a:r>
                      <a:endParaRPr sz="1800" b="0" i="0" u="none" strike="noStrike">
                        <a:solidFill>
                          <a:srgbClr val="000000"/>
                        </a:solidFill>
                        <a:latin typeface="Times New Roman"/>
                        <a:ea typeface="Times New Roman"/>
                        <a:cs typeface="Times New Roman"/>
                        <a:sym typeface="Times New Roman"/>
                      </a:endParaRPr>
                    </a:p>
                  </a:txBody>
                  <a:tcPr marL="7625" marR="7625" marT="7625" marB="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3617189" y="354334"/>
            <a:ext cx="4240272" cy="708669"/>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fontScale="90000"/>
          </a:bodyPr>
          <a:lstStyle/>
          <a:p>
            <a:pPr marL="0" lvl="0" indent="0" algn="ctr" rtl="0">
              <a:lnSpc>
                <a:spcPct val="90000"/>
              </a:lnSpc>
              <a:spcBef>
                <a:spcPts val="0"/>
              </a:spcBef>
              <a:spcAft>
                <a:spcPts val="0"/>
              </a:spcAft>
              <a:buClr>
                <a:srgbClr val="262626"/>
              </a:buClr>
              <a:buSzPct val="100000"/>
              <a:buFont typeface="Gill Sans"/>
              <a:buNone/>
            </a:pPr>
            <a:r>
              <a:rPr lang="en-US"/>
              <a:t>OBSERVATION</a:t>
            </a:r>
            <a:endParaRPr/>
          </a:p>
        </p:txBody>
      </p:sp>
      <p:sp>
        <p:nvSpPr>
          <p:cNvPr id="155" name="Google Shape;155;p8"/>
          <p:cNvSpPr txBox="1">
            <a:spLocks noGrp="1"/>
          </p:cNvSpPr>
          <p:nvPr>
            <p:ph type="body" idx="1"/>
          </p:nvPr>
        </p:nvSpPr>
        <p:spPr>
          <a:xfrm>
            <a:off x="499730" y="1212112"/>
            <a:ext cx="11217349" cy="4937219"/>
          </a:xfrm>
          <a:prstGeom prst="rect">
            <a:avLst/>
          </a:prstGeom>
          <a:noFill/>
          <a:ln>
            <a:noFill/>
          </a:ln>
        </p:spPr>
        <p:txBody>
          <a:bodyPr spcFirstLastPara="1" wrap="square" lIns="91425" tIns="45700" rIns="91425" bIns="45700" anchor="t" anchorCtr="0">
            <a:normAutofit/>
          </a:bodyPr>
          <a:lstStyle/>
          <a:p>
            <a:pPr marL="228600" lvl="0" indent="-228600" algn="just" rtl="0">
              <a:lnSpc>
                <a:spcPct val="100000"/>
              </a:lnSpc>
              <a:spcBef>
                <a:spcPts val="0"/>
              </a:spcBef>
              <a:spcAft>
                <a:spcPts val="0"/>
              </a:spcAft>
              <a:buSzPts val="2400"/>
              <a:buChar char="•"/>
            </a:pPr>
            <a:r>
              <a:rPr lang="en-US" sz="2400" dirty="0">
                <a:latin typeface="Times New Roman"/>
                <a:ea typeface="Times New Roman"/>
                <a:cs typeface="Times New Roman"/>
                <a:sym typeface="Times New Roman"/>
              </a:rPr>
              <a:t>According to the literature study above, the majority of research has been done on face recognition for security purposes and observed accuracy problems, particularly when different lighting conditions or facial traits are used.</a:t>
            </a:r>
            <a:endParaRPr dirty="0"/>
          </a:p>
          <a:p>
            <a:pPr marL="0" lvl="0" indent="0" algn="just" rtl="0">
              <a:lnSpc>
                <a:spcPct val="100000"/>
              </a:lnSpc>
              <a:spcBef>
                <a:spcPts val="0"/>
              </a:spcBef>
              <a:spcAft>
                <a:spcPts val="0"/>
              </a:spcAft>
              <a:buSzPts val="2400"/>
              <a:buNone/>
            </a:pPr>
            <a:endParaRPr sz="2400" b="1" dirty="0">
              <a:solidFill>
                <a:srgbClr val="475B61"/>
              </a:solidFill>
              <a:latin typeface="Times New Roman"/>
              <a:ea typeface="Times New Roman"/>
              <a:cs typeface="Times New Roman"/>
              <a:sym typeface="Times New Roman"/>
            </a:endParaRPr>
          </a:p>
          <a:p>
            <a:pPr marL="0" lvl="0" indent="0" algn="just" rtl="0">
              <a:lnSpc>
                <a:spcPct val="100000"/>
              </a:lnSpc>
              <a:spcBef>
                <a:spcPts val="0"/>
              </a:spcBef>
              <a:spcAft>
                <a:spcPts val="0"/>
              </a:spcAft>
              <a:buSzPts val="2400"/>
              <a:buNone/>
            </a:pPr>
            <a:r>
              <a:rPr lang="en-US" sz="2400" b="1" dirty="0">
                <a:solidFill>
                  <a:srgbClr val="475B61"/>
                </a:solidFill>
                <a:latin typeface="Times New Roman"/>
                <a:ea typeface="Times New Roman"/>
                <a:cs typeface="Times New Roman"/>
                <a:sym typeface="Times New Roman"/>
              </a:rPr>
              <a:t>Benefits of the Suggested System include:</a:t>
            </a:r>
            <a:endParaRPr dirty="0"/>
          </a:p>
          <a:p>
            <a:pPr marL="0" lvl="0" indent="152400" algn="just" rtl="0">
              <a:lnSpc>
                <a:spcPct val="100000"/>
              </a:lnSpc>
              <a:spcBef>
                <a:spcPts val="0"/>
              </a:spcBef>
              <a:spcAft>
                <a:spcPts val="0"/>
              </a:spcAft>
              <a:buSzPts val="2400"/>
              <a:buNone/>
            </a:pPr>
            <a:endParaRPr sz="2400" dirty="0">
              <a:latin typeface="Times New Roman"/>
              <a:ea typeface="Times New Roman"/>
              <a:cs typeface="Times New Roman"/>
              <a:sym typeface="Times New Roman"/>
            </a:endParaRPr>
          </a:p>
          <a:p>
            <a:pPr marL="0" lvl="0" indent="0" algn="just" rtl="0">
              <a:lnSpc>
                <a:spcPct val="100000"/>
              </a:lnSpc>
              <a:spcBef>
                <a:spcPts val="0"/>
              </a:spcBef>
              <a:spcAft>
                <a:spcPts val="0"/>
              </a:spcAft>
              <a:buSzPts val="2400"/>
              <a:buChar char="•"/>
            </a:pPr>
            <a:r>
              <a:rPr lang="en-US" sz="2400" b="1" dirty="0">
                <a:solidFill>
                  <a:srgbClr val="475B61"/>
                </a:solidFill>
                <a:latin typeface="Times New Roman"/>
                <a:ea typeface="Times New Roman"/>
                <a:cs typeface="Times New Roman"/>
                <a:sym typeface="Times New Roman"/>
              </a:rPr>
              <a:t> </a:t>
            </a:r>
            <a:r>
              <a:rPr lang="en-US" sz="2400" dirty="0">
                <a:latin typeface="Times New Roman"/>
                <a:ea typeface="Times New Roman"/>
                <a:cs typeface="Times New Roman"/>
                <a:sym typeface="Times New Roman"/>
              </a:rPr>
              <a:t>Therefore, by using mfrc522 (RFID) for license ID scanning and r307 for fingerprint           authentication, this solution offers increased security.</a:t>
            </a:r>
            <a:endParaRPr sz="2400" dirty="0">
              <a:latin typeface="Times New Roman"/>
              <a:ea typeface="Times New Roman"/>
              <a:cs typeface="Times New Roman"/>
              <a:sym typeface="Times New Roman"/>
            </a:endParaRPr>
          </a:p>
          <a:p>
            <a:pPr marL="283464" lvl="0" indent="-283464" algn="just" rtl="0">
              <a:lnSpc>
                <a:spcPct val="150000"/>
              </a:lnSpc>
              <a:spcBef>
                <a:spcPts val="0"/>
              </a:spcBef>
              <a:spcAft>
                <a:spcPts val="0"/>
              </a:spcAft>
              <a:buSzPts val="2400"/>
              <a:buChar char="•"/>
            </a:pPr>
            <a:r>
              <a:rPr lang="en-US" sz="2400" dirty="0">
                <a:solidFill>
                  <a:srgbClr val="000000"/>
                </a:solidFill>
                <a:latin typeface="Times New Roman"/>
                <a:ea typeface="Times New Roman"/>
                <a:cs typeface="Times New Roman"/>
                <a:sym typeface="Times New Roman"/>
              </a:rPr>
              <a:t>Increased security via biometric identification.</a:t>
            </a:r>
            <a:endParaRPr sz="2400" dirty="0">
              <a:latin typeface="Times New Roman"/>
              <a:ea typeface="Times New Roman"/>
              <a:cs typeface="Times New Roman"/>
              <a:sym typeface="Times New Roman"/>
            </a:endParaRPr>
          </a:p>
          <a:p>
            <a:pPr marL="283464" lvl="0" indent="-283464" algn="just" rtl="0">
              <a:lnSpc>
                <a:spcPct val="150000"/>
              </a:lnSpc>
              <a:spcBef>
                <a:spcPts val="0"/>
              </a:spcBef>
              <a:spcAft>
                <a:spcPts val="0"/>
              </a:spcAft>
              <a:buSzPts val="2400"/>
              <a:buChar char="•"/>
            </a:pPr>
            <a:r>
              <a:rPr lang="en-US" sz="2400" dirty="0">
                <a:solidFill>
                  <a:srgbClr val="000000"/>
                </a:solidFill>
                <a:latin typeface="Times New Roman"/>
                <a:ea typeface="Times New Roman"/>
                <a:cs typeface="Times New Roman"/>
                <a:sym typeface="Times New Roman"/>
              </a:rPr>
              <a:t>Instant license validity verification.</a:t>
            </a:r>
            <a:endParaRPr sz="2400" dirty="0">
              <a:latin typeface="Times New Roman"/>
              <a:ea typeface="Times New Roman"/>
              <a:cs typeface="Times New Roman"/>
              <a:sym typeface="Times New Roman"/>
            </a:endParaRPr>
          </a:p>
          <a:p>
            <a:pPr marL="228600" lvl="0" indent="-76200" algn="just" rtl="0">
              <a:lnSpc>
                <a:spcPct val="100000"/>
              </a:lnSpc>
              <a:spcBef>
                <a:spcPts val="1000"/>
              </a:spcBef>
              <a:spcAft>
                <a:spcPts val="0"/>
              </a:spcAft>
              <a:buSzPts val="2400"/>
              <a:buNone/>
            </a:pPr>
            <a:endParaRPr sz="2400" dirty="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9"/>
          <p:cNvSpPr txBox="1"/>
          <p:nvPr/>
        </p:nvSpPr>
        <p:spPr>
          <a:xfrm>
            <a:off x="457199" y="233166"/>
            <a:ext cx="476313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rgbClr val="964D24"/>
                </a:solidFill>
                <a:latin typeface="Times New Roman"/>
                <a:ea typeface="Times New Roman"/>
                <a:cs typeface="Times New Roman"/>
                <a:sym typeface="Times New Roman"/>
              </a:rPr>
              <a:t>PROPOSED SYSTEM:</a:t>
            </a:r>
            <a:endParaRPr/>
          </a:p>
        </p:txBody>
      </p:sp>
      <p:sp>
        <p:nvSpPr>
          <p:cNvPr id="161" name="Google Shape;161;p9"/>
          <p:cNvSpPr txBox="1"/>
          <p:nvPr/>
        </p:nvSpPr>
        <p:spPr>
          <a:xfrm>
            <a:off x="775063" y="971410"/>
            <a:ext cx="9844127" cy="501194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374151"/>
              </a:buClr>
              <a:buSzPts val="2400"/>
              <a:buFont typeface="Noto Sans Symbols"/>
              <a:buChar char="✔"/>
            </a:pPr>
            <a:r>
              <a:rPr lang="en-US" sz="2400" b="0" i="0">
                <a:solidFill>
                  <a:srgbClr val="374151"/>
                </a:solidFill>
                <a:latin typeface="Times New Roman"/>
                <a:ea typeface="Times New Roman"/>
                <a:cs typeface="Times New Roman"/>
                <a:sym typeface="Times New Roman"/>
              </a:rPr>
              <a:t>"IOT Based Authorized Driving System" verifies users with license and fingerprints.</a:t>
            </a:r>
            <a:endParaRPr/>
          </a:p>
          <a:p>
            <a:pPr marL="342900" marR="0" lvl="0" indent="-342900" algn="l" rtl="0">
              <a:lnSpc>
                <a:spcPct val="150000"/>
              </a:lnSpc>
              <a:spcBef>
                <a:spcPts val="0"/>
              </a:spcBef>
              <a:spcAft>
                <a:spcPts val="0"/>
              </a:spcAft>
              <a:buClr>
                <a:srgbClr val="374151"/>
              </a:buClr>
              <a:buSzPts val="2400"/>
              <a:buFont typeface="Noto Sans Symbols"/>
              <a:buChar char="✔"/>
            </a:pPr>
            <a:r>
              <a:rPr lang="en-US" sz="2400" b="0" i="0">
                <a:solidFill>
                  <a:srgbClr val="374151"/>
                </a:solidFill>
                <a:latin typeface="Times New Roman"/>
                <a:ea typeface="Times New Roman"/>
                <a:cs typeface="Times New Roman"/>
                <a:sym typeface="Times New Roman"/>
              </a:rPr>
              <a:t>Components: RFID reader (mfrc522), fingerprint sensor (r307), microcontroller, Wi-Fi module (esp82266),relay module(5v).</a:t>
            </a:r>
            <a:endParaRPr/>
          </a:p>
          <a:p>
            <a:pPr marL="342900" marR="0" lvl="0" indent="-342900" algn="l" rtl="0">
              <a:lnSpc>
                <a:spcPct val="150000"/>
              </a:lnSpc>
              <a:spcBef>
                <a:spcPts val="0"/>
              </a:spcBef>
              <a:spcAft>
                <a:spcPts val="0"/>
              </a:spcAft>
              <a:buClr>
                <a:srgbClr val="374151"/>
              </a:buClr>
              <a:buSzPts val="2400"/>
              <a:buFont typeface="Noto Sans Symbols"/>
              <a:buChar char="✔"/>
            </a:pPr>
            <a:r>
              <a:rPr lang="en-US" sz="2400" b="0" i="0">
                <a:solidFill>
                  <a:srgbClr val="374151"/>
                </a:solidFill>
                <a:latin typeface="Times New Roman"/>
                <a:ea typeface="Times New Roman"/>
                <a:cs typeface="Times New Roman"/>
                <a:sym typeface="Times New Roman"/>
              </a:rPr>
              <a:t>System scans RFID tag on license, verifies license number in database.</a:t>
            </a:r>
            <a:endParaRPr/>
          </a:p>
          <a:p>
            <a:pPr marL="342900" marR="0" lvl="0" indent="-342900" algn="l" rtl="0">
              <a:lnSpc>
                <a:spcPct val="150000"/>
              </a:lnSpc>
              <a:spcBef>
                <a:spcPts val="0"/>
              </a:spcBef>
              <a:spcAft>
                <a:spcPts val="0"/>
              </a:spcAft>
              <a:buClr>
                <a:srgbClr val="374151"/>
              </a:buClr>
              <a:buSzPts val="2400"/>
              <a:buFont typeface="Noto Sans Symbols"/>
              <a:buChar char="✔"/>
            </a:pPr>
            <a:r>
              <a:rPr lang="en-US" sz="2400" b="0" i="0">
                <a:solidFill>
                  <a:srgbClr val="374151"/>
                </a:solidFill>
                <a:latin typeface="Times New Roman"/>
                <a:ea typeface="Times New Roman"/>
                <a:cs typeface="Times New Roman"/>
                <a:sym typeface="Times New Roman"/>
              </a:rPr>
              <a:t>Fetches associated fingerprint template for user verification.</a:t>
            </a:r>
            <a:endParaRPr/>
          </a:p>
          <a:p>
            <a:pPr marL="342900" marR="0" lvl="0" indent="-342900" algn="l" rtl="0">
              <a:lnSpc>
                <a:spcPct val="150000"/>
              </a:lnSpc>
              <a:spcBef>
                <a:spcPts val="0"/>
              </a:spcBef>
              <a:spcAft>
                <a:spcPts val="0"/>
              </a:spcAft>
              <a:buClr>
                <a:srgbClr val="374151"/>
              </a:buClr>
              <a:buSzPts val="2400"/>
              <a:buFont typeface="Noto Sans Symbols"/>
              <a:buChar char="✔"/>
            </a:pPr>
            <a:r>
              <a:rPr lang="en-US" sz="2400" b="0" i="0">
                <a:solidFill>
                  <a:srgbClr val="374151"/>
                </a:solidFill>
                <a:latin typeface="Times New Roman"/>
                <a:ea typeface="Times New Roman"/>
                <a:cs typeface="Times New Roman"/>
                <a:sym typeface="Times New Roman"/>
              </a:rPr>
              <a:t>If matched, triggers relay for ignition system to the on state.</a:t>
            </a:r>
            <a:endParaRPr/>
          </a:p>
          <a:p>
            <a:pPr marL="342900" marR="0" lvl="0" indent="-342900" algn="l" rtl="0">
              <a:lnSpc>
                <a:spcPct val="150000"/>
              </a:lnSpc>
              <a:spcBef>
                <a:spcPts val="0"/>
              </a:spcBef>
              <a:spcAft>
                <a:spcPts val="0"/>
              </a:spcAft>
              <a:buClr>
                <a:srgbClr val="374151"/>
              </a:buClr>
              <a:buSzPts val="2400"/>
              <a:buFont typeface="Noto Sans Symbols"/>
              <a:buChar char="✔"/>
            </a:pPr>
            <a:r>
              <a:rPr lang="en-US" sz="2400" b="0" i="0">
                <a:solidFill>
                  <a:srgbClr val="374151"/>
                </a:solidFill>
                <a:latin typeface="Times New Roman"/>
                <a:ea typeface="Times New Roman"/>
                <a:cs typeface="Times New Roman"/>
                <a:sym typeface="Times New Roman"/>
              </a:rPr>
              <a:t>Comprehensive approach for secure and authorized vehicle access.</a:t>
            </a:r>
            <a:endParaRPr/>
          </a:p>
          <a:p>
            <a:pPr marL="800100" marR="0" lvl="1" indent="-190500" algn="just" rtl="0">
              <a:lnSpc>
                <a:spcPct val="150000"/>
              </a:lnSpc>
              <a:spcBef>
                <a:spcPts val="0"/>
              </a:spcBef>
              <a:spcAft>
                <a:spcPts val="0"/>
              </a:spcAft>
              <a:buClr>
                <a:schemeClr val="dk1"/>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1602</Words>
  <Application>Microsoft Office PowerPoint</Application>
  <PresentationFormat>Widescreen</PresentationFormat>
  <Paragraphs>201</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Tahoma</vt:lpstr>
      <vt:lpstr>Calibri</vt:lpstr>
      <vt:lpstr>Arial</vt:lpstr>
      <vt:lpstr>Noto Sans Symbols</vt:lpstr>
      <vt:lpstr>Times New Roman</vt:lpstr>
      <vt:lpstr>Gill Sans</vt:lpstr>
      <vt:lpstr>Parcel</vt:lpstr>
      <vt:lpstr>IOT BASED AUTHORIZED DRIVING SYSTEM</vt:lpstr>
      <vt:lpstr>PowerPoint Presentation</vt:lpstr>
      <vt:lpstr>PowerPoint Presentation</vt:lpstr>
      <vt:lpstr>PowerPoint Presentation</vt:lpstr>
      <vt:lpstr>PowerPoint Presentation</vt:lpstr>
      <vt:lpstr>PowerPoint Presentation</vt:lpstr>
      <vt:lpstr>PowerPoint Presentation</vt:lpstr>
      <vt:lpstr>OBSERVATION</vt:lpstr>
      <vt:lpstr>PowerPoint Presentation</vt:lpstr>
      <vt:lpstr>PowerPoint Presentation</vt:lpstr>
      <vt:lpstr>PowerPoint Presentation</vt:lpstr>
      <vt:lpstr> OBJECTIVES:  THE OBJECTIVES OF THE "AUTHORIZED DRIVING SYSTEM" PRIMARILY REVOLVE AROUND CREATING A SECURE AND RESPONSIBLE VEHICLE ACCESS CONTROL SYSTEM. </vt:lpstr>
      <vt:lpstr>METHODOLOGY</vt:lpstr>
      <vt:lpstr>SCHEMATIC DESIGN </vt:lpstr>
      <vt:lpstr>RFID AND FINGERPRINT AUTHENTICATION PROCESS</vt:lpstr>
      <vt:lpstr>PowerPoint Presentation</vt:lpstr>
      <vt:lpstr>DATA FLOW</vt:lpstr>
      <vt:lpstr>PowerPoint Presentation</vt:lpstr>
      <vt:lpstr>PowerPoint Presentation</vt:lpstr>
      <vt:lpstr>RESULT ANALYSIS</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AUTHORIZED DRIVING SYSTEM</dc:title>
  <dc:creator>rama</dc:creator>
  <cp:lastModifiedBy>potta sruthi</cp:lastModifiedBy>
  <cp:revision>1</cp:revision>
  <dcterms:created xsi:type="dcterms:W3CDTF">2023-10-01T06:46:00Z</dcterms:created>
  <dcterms:modified xsi:type="dcterms:W3CDTF">2024-04-07T05:22:27Z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3D4B4B5A9C4C45F5BFDF128D7E581293_12</vt:lpwstr>
  </property>
  <property fmtid="{D5CDD505-2E9C-101B-9397-08002B2CF9AE}" pid="3" name="KSOProductBuildVer">
    <vt:lpwstr>1033-12.2.0.13215</vt:lpwstr>
  </property>
</Properties>
</file>